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0"/>
  </p:notesMasterIdLst>
  <p:sldIdLst>
    <p:sldId id="270" r:id="rId2"/>
    <p:sldId id="265" r:id="rId3"/>
    <p:sldId id="258" r:id="rId4"/>
    <p:sldId id="266" r:id="rId5"/>
    <p:sldId id="267" r:id="rId6"/>
    <p:sldId id="273" r:id="rId7"/>
    <p:sldId id="274" r:id="rId8"/>
    <p:sldId id="275" r:id="rId9"/>
    <p:sldId id="276" r:id="rId10"/>
    <p:sldId id="268" r:id="rId11"/>
    <p:sldId id="269" r:id="rId12"/>
    <p:sldId id="277" r:id="rId13"/>
    <p:sldId id="271" r:id="rId14"/>
    <p:sldId id="272" r:id="rId15"/>
    <p:sldId id="256" r:id="rId16"/>
    <p:sldId id="259" r:id="rId17"/>
    <p:sldId id="261"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7" userDrawn="1">
          <p15:clr>
            <a:srgbClr val="A4A3A4"/>
          </p15:clr>
        </p15:guide>
        <p15:guide id="2" pos="35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682"/>
    <a:srgbClr val="199CD8"/>
    <a:srgbClr val="BCDCDD"/>
    <a:srgbClr val="ACE9F3"/>
    <a:srgbClr val="BBF6FF"/>
    <a:srgbClr val="FF383D"/>
    <a:srgbClr val="FF0D2B"/>
    <a:srgbClr val="FF00AC"/>
    <a:srgbClr val="FB73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37"/>
    <p:restoredTop sz="94597"/>
  </p:normalViewPr>
  <p:slideViewPr>
    <p:cSldViewPr snapToGrid="0" snapToObjects="1">
      <p:cViewPr varScale="1">
        <p:scale>
          <a:sx n="103" d="100"/>
          <a:sy n="103" d="100"/>
        </p:scale>
        <p:origin x="192" y="176"/>
      </p:cViewPr>
      <p:guideLst>
        <p:guide orient="horz" pos="3067"/>
        <p:guide pos="35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4A1DC-FED8-A049-A217-1A24B68BC29E}" type="datetimeFigureOut">
              <a:rPr kumimoji="1" lang="ja-JP" altLang="en-US" smtClean="0"/>
              <a:t>2022/6/20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39299-F09F-7D4F-AE21-77545EC36B04}" type="slidenum">
              <a:rPr kumimoji="1" lang="ja-JP" altLang="en-US" smtClean="0"/>
              <a:t>‹#›</a:t>
            </a:fld>
            <a:endParaRPr kumimoji="1" lang="ja-JP" altLang="en-US"/>
          </a:p>
        </p:txBody>
      </p:sp>
    </p:spTree>
    <p:extLst>
      <p:ext uri="{BB962C8B-B14F-4D97-AF65-F5344CB8AC3E}">
        <p14:creationId xmlns:p14="http://schemas.microsoft.com/office/powerpoint/2010/main" val="21633256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30</a:t>
            </a:r>
            <a:r>
              <a:rPr kumimoji="1" lang="ja-JP" altLang="en-US" sz="1200" b="0" i="0" kern="120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40</a:t>
            </a:r>
            <a:r>
              <a:rPr kumimoji="1" lang="ja-JP" altLang="en-US" sz="1200" b="0" i="0" kern="1200">
                <a:solidFill>
                  <a:schemeClr val="tx1"/>
                </a:solidFill>
                <a:effectLst/>
                <a:latin typeface="+mn-lt"/>
                <a:ea typeface="+mn-ea"/>
                <a:cs typeface="+mn-cs"/>
              </a:rPr>
              <a:t>歳代に急増してきます。 さらに近年は発症年齢が低下し、子供にもその兆候が見られるようになってきまし</a:t>
            </a:r>
            <a:r>
              <a:rPr kumimoji="1" lang="ja-JP" altLang="en-US" sz="1200" b="1" i="0" kern="1200">
                <a:solidFill>
                  <a:schemeClr val="tx1"/>
                </a:solidFill>
                <a:effectLst/>
                <a:latin typeface="+mn-lt"/>
                <a:ea typeface="+mn-ea"/>
                <a:cs typeface="+mn-cs"/>
              </a:rPr>
              <a:t>た</a:t>
            </a:r>
            <a:r>
              <a:rPr kumimoji="1" lang="ja-JP" altLang="en-US" sz="1200" b="0" i="0" kern="1200">
                <a:solidFill>
                  <a:schemeClr val="tx1"/>
                </a:solidFill>
                <a:effectLst/>
                <a:latin typeface="+mn-lt"/>
                <a:ea typeface="+mn-ea"/>
                <a:cs typeface="+mn-cs"/>
              </a:rPr>
              <a:t>。 これも食</a:t>
            </a:r>
            <a:r>
              <a:rPr kumimoji="1" lang="ja-JP" altLang="en-US" sz="1200" b="1" i="0" kern="1200">
                <a:solidFill>
                  <a:schemeClr val="tx1"/>
                </a:solidFill>
                <a:effectLst/>
                <a:latin typeface="+mn-lt"/>
                <a:ea typeface="+mn-ea"/>
                <a:cs typeface="+mn-cs"/>
              </a:rPr>
              <a:t>生活</a:t>
            </a:r>
            <a:r>
              <a:rPr kumimoji="1" lang="ja-JP" altLang="en-US" sz="1200" b="0" i="0" kern="1200">
                <a:solidFill>
                  <a:schemeClr val="tx1"/>
                </a:solidFill>
                <a:effectLst/>
                <a:latin typeface="+mn-lt"/>
                <a:ea typeface="+mn-ea"/>
                <a:cs typeface="+mn-cs"/>
              </a:rPr>
              <a:t>の変化、運動不足などが原因</a:t>
            </a:r>
            <a:endParaRPr kumimoji="1" lang="ja-JP" altLang="en-US"/>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3</a:t>
            </a:fld>
            <a:endParaRPr kumimoji="1" lang="ja-JP" altLang="en-US"/>
          </a:p>
        </p:txBody>
      </p:sp>
    </p:spTree>
    <p:extLst>
      <p:ext uri="{BB962C8B-B14F-4D97-AF65-F5344CB8AC3E}">
        <p14:creationId xmlns:p14="http://schemas.microsoft.com/office/powerpoint/2010/main" val="326839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炭水化物：０</a:t>
            </a:r>
            <a:r>
              <a:rPr kumimoji="1" lang="en-US" altLang="ja-JP" dirty="0"/>
              <a:t>.</a:t>
            </a:r>
            <a:r>
              <a:rPr kumimoji="1" lang="ja-JP" altLang="en-US"/>
              <a:t>３</a:t>
            </a:r>
            <a:r>
              <a:rPr kumimoji="1" lang="en-US" altLang="ja-JP" dirty="0"/>
              <a:t>g</a:t>
            </a:r>
            <a:r>
              <a:rPr kumimoji="1" lang="ja-JP" altLang="en-US"/>
              <a:t>、タンパク質：１２</a:t>
            </a:r>
            <a:r>
              <a:rPr kumimoji="1" lang="en-US" altLang="ja-JP" dirty="0"/>
              <a:t>.</a:t>
            </a:r>
            <a:r>
              <a:rPr lang="ja-JP" altLang="en-US"/>
              <a:t>３</a:t>
            </a:r>
            <a:r>
              <a:rPr lang="en-US" altLang="ja-JP" dirty="0"/>
              <a:t>g</a:t>
            </a:r>
            <a:r>
              <a:rPr lang="ja-JP" altLang="en-US"/>
              <a:t>、脂質：１０</a:t>
            </a:r>
            <a:r>
              <a:rPr lang="en-US" altLang="ja-JP" dirty="0"/>
              <a:t>.</a:t>
            </a:r>
            <a:r>
              <a:rPr lang="ja-JP" altLang="en-US"/>
              <a:t>３</a:t>
            </a:r>
            <a:r>
              <a:rPr lang="en-US" altLang="ja-JP" dirty="0"/>
              <a:t>g</a:t>
            </a:r>
            <a:r>
              <a:rPr lang="ja-JP" altLang="en-US"/>
              <a:t>、一個あたり：６０</a:t>
            </a:r>
            <a:r>
              <a:rPr lang="en-US" altLang="ja-JP" dirty="0"/>
              <a:t>g</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11</a:t>
            </a:fld>
            <a:endParaRPr kumimoji="1" lang="ja-JP" altLang="en-US"/>
          </a:p>
        </p:txBody>
      </p:sp>
    </p:spTree>
    <p:extLst>
      <p:ext uri="{BB962C8B-B14F-4D97-AF65-F5344CB8AC3E}">
        <p14:creationId xmlns:p14="http://schemas.microsoft.com/office/powerpoint/2010/main" val="288198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5/27-6/14 19</a:t>
            </a:r>
            <a:r>
              <a:rPr kumimoji="1" lang="ja-JP" altLang="en-US"/>
              <a:t>日</a:t>
            </a:r>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12</a:t>
            </a:fld>
            <a:endParaRPr kumimoji="1" lang="ja-JP" altLang="en-US"/>
          </a:p>
        </p:txBody>
      </p:sp>
    </p:spTree>
    <p:extLst>
      <p:ext uri="{BB962C8B-B14F-4D97-AF65-F5344CB8AC3E}">
        <p14:creationId xmlns:p14="http://schemas.microsoft.com/office/powerpoint/2010/main" val="72797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ロゴ色は常に青色か白色のどちらかのみ使用可能</a:t>
            </a:r>
          </a:p>
          <a:p>
            <a:br>
              <a:rPr lang="ja-JP" altLang="en-US"/>
            </a:br>
            <a:r>
              <a:rPr kumimoji="1" lang="ja-JP" altLang="en-US" sz="1200" b="0" i="0" kern="1200">
                <a:solidFill>
                  <a:schemeClr val="tx1"/>
                </a:solidFill>
                <a:effectLst/>
                <a:latin typeface="+mn-lt"/>
                <a:ea typeface="+mn-ea"/>
                <a:cs typeface="+mn-cs"/>
              </a:rPr>
              <a:t>周囲の空きスペースとして、ロゴ幅を</a:t>
            </a:r>
            <a:r>
              <a:rPr kumimoji="1" lang="en-US" altLang="ja-JP" sz="1200" b="0" i="0" kern="1200" dirty="0">
                <a:solidFill>
                  <a:schemeClr val="tx1"/>
                </a:solidFill>
                <a:effectLst/>
                <a:latin typeface="+mn-lt"/>
                <a:ea typeface="+mn-ea"/>
                <a:cs typeface="+mn-cs"/>
              </a:rPr>
              <a:t>150</a:t>
            </a:r>
            <a:r>
              <a:rPr kumimoji="1" lang="ja-JP" altLang="en-US" sz="1200" b="0" i="0" kern="1200">
                <a:solidFill>
                  <a:schemeClr val="tx1"/>
                </a:solidFill>
                <a:effectLst/>
                <a:latin typeface="+mn-lt"/>
                <a:ea typeface="+mn-ea"/>
                <a:cs typeface="+mn-cs"/>
              </a:rPr>
              <a:t>％以上にする必要がある</a:t>
            </a:r>
          </a:p>
          <a:p>
            <a:r>
              <a:rPr kumimoji="1" lang="ja-JP" altLang="en-US" sz="1200" b="0" i="0" kern="1200">
                <a:solidFill>
                  <a:schemeClr val="tx1"/>
                </a:solidFill>
                <a:effectLst/>
                <a:latin typeface="+mn-lt"/>
                <a:ea typeface="+mn-ea"/>
                <a:cs typeface="+mn-cs"/>
              </a:rPr>
              <a:t>幅</a:t>
            </a:r>
            <a:r>
              <a:rPr kumimoji="1" lang="en-US" altLang="ja-JP" sz="1200" b="0" i="0" kern="1200" dirty="0">
                <a:solidFill>
                  <a:schemeClr val="tx1"/>
                </a:solidFill>
                <a:effectLst/>
                <a:latin typeface="+mn-lt"/>
                <a:ea typeface="+mn-ea"/>
                <a:cs typeface="+mn-cs"/>
              </a:rPr>
              <a:t>16</a:t>
            </a:r>
            <a:r>
              <a:rPr kumimoji="1" lang="ja-JP" altLang="en-US" sz="1200" b="0" i="0" kern="1200">
                <a:solidFill>
                  <a:schemeClr val="tx1"/>
                </a:solidFill>
                <a:effectLst/>
                <a:latin typeface="+mn-lt"/>
                <a:ea typeface="+mn-ea"/>
                <a:cs typeface="+mn-cs"/>
              </a:rPr>
              <a:t>ピクセル未満に縮小することは不可</a:t>
            </a:r>
          </a:p>
        </p:txBody>
      </p:sp>
      <p:sp>
        <p:nvSpPr>
          <p:cNvPr id="4" name="スライド番号プレースホルダー 3"/>
          <p:cNvSpPr>
            <a:spLocks noGrp="1"/>
          </p:cNvSpPr>
          <p:nvPr>
            <p:ph type="sldNum" sz="quarter" idx="5"/>
          </p:nvPr>
        </p:nvSpPr>
        <p:spPr/>
        <p:txBody>
          <a:bodyPr/>
          <a:lstStyle/>
          <a:p>
            <a:fld id="{82B39299-F09F-7D4F-AE21-77545EC36B04}" type="slidenum">
              <a:rPr kumimoji="1" lang="ja-JP" altLang="en-US" smtClean="0"/>
              <a:t>13</a:t>
            </a:fld>
            <a:endParaRPr kumimoji="1" lang="ja-JP" altLang="en-US"/>
          </a:p>
        </p:txBody>
      </p:sp>
    </p:spTree>
    <p:extLst>
      <p:ext uri="{BB962C8B-B14F-4D97-AF65-F5344CB8AC3E}">
        <p14:creationId xmlns:p14="http://schemas.microsoft.com/office/powerpoint/2010/main" val="66540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002D59-4A99-4837-8C00-1B66D0C606C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0059638-26F6-5921-6F11-CE52D5031A1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3D8695-D49B-80DE-0D67-280C9DFF5210}"/>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5" name="フッター プレースホルダー 4">
            <a:extLst>
              <a:ext uri="{FF2B5EF4-FFF2-40B4-BE49-F238E27FC236}">
                <a16:creationId xmlns:a16="http://schemas.microsoft.com/office/drawing/2014/main" id="{C6D8F8E5-0C4A-754F-BC4E-97C78C7F56D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6B9C70-BCD5-84E4-7BA0-394F0B3D4147}"/>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347940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066F2-6AC7-99F7-59E7-E3CAC7ACE626}"/>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3F0A6DD-83BE-6A08-0749-C4825D0B51DC}"/>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578E4D-13A0-1A6F-0DC0-06F7CA9CC11A}"/>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5" name="フッター プレースホルダー 4">
            <a:extLst>
              <a:ext uri="{FF2B5EF4-FFF2-40B4-BE49-F238E27FC236}">
                <a16:creationId xmlns:a16="http://schemas.microsoft.com/office/drawing/2014/main" id="{6EC4F4E9-F7D2-62B6-6499-FEDD71F1234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5BDA07-748B-9549-E0AB-7863976D6813}"/>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6163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3340DCC-BE2E-AC50-75CA-F57B118998A6}"/>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0FD45D-5DDA-A594-3B43-F78A43F8E922}"/>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BB4A86-643B-3626-239D-297A27678CD9}"/>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5" name="フッター プレースホルダー 4">
            <a:extLst>
              <a:ext uri="{FF2B5EF4-FFF2-40B4-BE49-F238E27FC236}">
                <a16:creationId xmlns:a16="http://schemas.microsoft.com/office/drawing/2014/main" id="{AC9F84A5-8E35-80E7-8C78-FBEA730A21C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724D40-1008-B49B-A521-B976C9136D0F}"/>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71517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C9A74C-0F03-B479-E3A5-0B2DB1F838F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219B9EC-8C6B-F2F9-51AE-822ABF680656}"/>
              </a:ext>
            </a:extLst>
          </p:cNvPr>
          <p:cNvSpPr>
            <a:spLocks noGrp="1"/>
          </p:cNvSpPr>
          <p:nvPr>
            <p:ph type="dt" sz="half" idx="10"/>
          </p:nvPr>
        </p:nvSpPr>
        <p:spPr/>
        <p:txBody>
          <a:bodyPr/>
          <a:lstStyle/>
          <a:p>
            <a:fld id="{CD4059F2-D9F3-7346-BA68-386AF6217644}" type="datetimeFigureOut">
              <a:rPr kumimoji="1" lang="ja-JP" altLang="en-US" smtClean="0"/>
              <a:t>2022/6/20</a:t>
            </a:fld>
            <a:endParaRPr kumimoji="1" lang="ja-JP" altLang="en-US"/>
          </a:p>
        </p:txBody>
      </p:sp>
      <p:sp>
        <p:nvSpPr>
          <p:cNvPr id="4" name="スライド番号プレースホルダー 3">
            <a:extLst>
              <a:ext uri="{FF2B5EF4-FFF2-40B4-BE49-F238E27FC236}">
                <a16:creationId xmlns:a16="http://schemas.microsoft.com/office/drawing/2014/main" id="{B76B2ED4-C376-611A-7F62-A90C24D2FCB2}"/>
              </a:ext>
            </a:extLst>
          </p:cNvPr>
          <p:cNvSpPr>
            <a:spLocks noGrp="1"/>
          </p:cNvSpPr>
          <p:nvPr>
            <p:ph type="sldNum" sz="quarter" idx="11"/>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48493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38D4DF-2692-C3FC-4150-606032D74CD1}"/>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251A03-C8A8-A7D2-433E-AA11CA15EC59}"/>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68C9ED-08F2-C2BD-D43B-E683A91D9B8D}"/>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5" name="フッター プレースホルダー 4">
            <a:extLst>
              <a:ext uri="{FF2B5EF4-FFF2-40B4-BE49-F238E27FC236}">
                <a16:creationId xmlns:a16="http://schemas.microsoft.com/office/drawing/2014/main" id="{CB15750F-4B91-52BA-3515-990BC2EF048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DE868F-09C0-64EB-3BAA-5A7644DE8485}"/>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85911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6AEB9A-648F-046B-8631-76ECA15DA42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A409C8-A752-9D03-4BAE-D31D689D240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BED2029-04EA-1739-3A9A-EACC7A6A2ADD}"/>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5" name="フッター プレースホルダー 4">
            <a:extLst>
              <a:ext uri="{FF2B5EF4-FFF2-40B4-BE49-F238E27FC236}">
                <a16:creationId xmlns:a16="http://schemas.microsoft.com/office/drawing/2014/main" id="{EC12AF47-9FB2-A047-7845-78D754B59B8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389EC1-FC6E-B432-94CB-9C8C96978844}"/>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298086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87073-77EF-FC73-3634-B54896D0155E}"/>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800C82-DC74-3628-E95D-72407EDD7FE0}"/>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CA42FE-95EA-F625-4D8B-F6397AD17E8A}"/>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E264EC-7881-C659-3831-9CA45D7ABA06}"/>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6" name="フッター プレースホルダー 5">
            <a:extLst>
              <a:ext uri="{FF2B5EF4-FFF2-40B4-BE49-F238E27FC236}">
                <a16:creationId xmlns:a16="http://schemas.microsoft.com/office/drawing/2014/main" id="{0E1C33A6-465A-0895-8819-1090021156A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B35D747-5896-F741-A840-2883EAB1632B}"/>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404318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5D4AB-8BC1-EFA5-FC80-71FD03AB540D}"/>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79D69E-E6B9-FEC4-7EC2-59121316A90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82718C3-68E1-F315-E84F-C0104C0C5D8D}"/>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A9D4263-72BF-EC30-3EFB-31E088A39E1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1F2C03C-E7F4-3840-58F8-6CE5D2B21E8B}"/>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394A7EC-AF11-A372-2EBB-212F9452BE22}"/>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8" name="フッター プレースホルダー 7">
            <a:extLst>
              <a:ext uri="{FF2B5EF4-FFF2-40B4-BE49-F238E27FC236}">
                <a16:creationId xmlns:a16="http://schemas.microsoft.com/office/drawing/2014/main" id="{69B98A18-F343-5F00-B342-FB4912FF33A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7696DA-1987-0D5B-D8FD-8B4251D0101F}"/>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018815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600C1-447A-646E-0482-34E602B6067A}"/>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AC96BDC-11D1-8878-9DBC-DB11F3195070}"/>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4" name="フッター プレースホルダー 3">
            <a:extLst>
              <a:ext uri="{FF2B5EF4-FFF2-40B4-BE49-F238E27FC236}">
                <a16:creationId xmlns:a16="http://schemas.microsoft.com/office/drawing/2014/main" id="{9CB5EA97-EA91-4222-C321-78E0874F596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A67CDE-64AD-954F-E801-CE3C5980DB50}"/>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414422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FEDCB3F-E5D7-4A6A-6885-4AC84F5DCCE3}"/>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3" name="フッター プレースホルダー 2">
            <a:extLst>
              <a:ext uri="{FF2B5EF4-FFF2-40B4-BE49-F238E27FC236}">
                <a16:creationId xmlns:a16="http://schemas.microsoft.com/office/drawing/2014/main" id="{7B23EEAE-C372-D377-C4F6-AF773A177B8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84C147E-BB30-8105-36A4-FF1EF1541549}"/>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393234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3F82C-3F08-5C18-DF46-6245A01EF2F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603A405-DAD1-26E0-4B78-1870FB37A14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B1C6DAB-084C-545C-CE5C-01CF2E4BB10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1532BFE-B255-976B-6B70-8E4B388D7F54}"/>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6" name="フッター プレースホルダー 5">
            <a:extLst>
              <a:ext uri="{FF2B5EF4-FFF2-40B4-BE49-F238E27FC236}">
                <a16:creationId xmlns:a16="http://schemas.microsoft.com/office/drawing/2014/main" id="{6C7E4FE6-40F0-25F3-8D0D-0142DAA10C7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CFF74B-5BF9-634A-B637-6AB871A51856}"/>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9959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8A8F49-C3E8-C41F-6F45-474F28719EB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F008CDF-1B77-B4D5-1C86-6D7AC2B8537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B3228B7-7386-492A-437E-01A9B708D1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C50ED6-D44B-F1F2-2C3F-B6C2646BBF18}"/>
              </a:ext>
            </a:extLst>
          </p:cNvPr>
          <p:cNvSpPr>
            <a:spLocks noGrp="1"/>
          </p:cNvSpPr>
          <p:nvPr>
            <p:ph type="dt" sz="half" idx="10"/>
          </p:nvPr>
        </p:nvSpPr>
        <p:spPr>
          <a:xfrm>
            <a:off x="838200" y="6356350"/>
            <a:ext cx="2743200" cy="365125"/>
          </a:xfrm>
          <a:prstGeom prst="rect">
            <a:avLst/>
          </a:prstGeom>
        </p:spPr>
        <p:txBody>
          <a:bodyPr/>
          <a:lstStyle/>
          <a:p>
            <a:fld id="{E65D71A7-1DC7-7842-9C6D-260906A0B849}" type="datetimeFigureOut">
              <a:rPr kumimoji="1" lang="ja-JP" altLang="en-US" smtClean="0"/>
              <a:t>2022/6/20</a:t>
            </a:fld>
            <a:endParaRPr kumimoji="1" lang="ja-JP" altLang="en-US"/>
          </a:p>
        </p:txBody>
      </p:sp>
      <p:sp>
        <p:nvSpPr>
          <p:cNvPr id="6" name="フッター プレースホルダー 5">
            <a:extLst>
              <a:ext uri="{FF2B5EF4-FFF2-40B4-BE49-F238E27FC236}">
                <a16:creationId xmlns:a16="http://schemas.microsoft.com/office/drawing/2014/main" id="{0124B2B6-519B-A8D0-7BD0-659D6E4A95D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310B86F-05B9-2BE8-3E6D-352872401D33}"/>
              </a:ext>
            </a:extLst>
          </p:cNvPr>
          <p:cNvSpPr>
            <a:spLocks noGrp="1"/>
          </p:cNvSpPr>
          <p:nvPr>
            <p:ph type="sldNum" sz="quarter" idx="12"/>
          </p:nvPr>
        </p:nvSpPr>
        <p:spPr/>
        <p:txBody>
          <a:bodyPr/>
          <a:lstStyle/>
          <a:p>
            <a:fld id="{AAB24B32-4F6C-4E43-BAC6-4D78A85CCEB8}" type="slidenum">
              <a:rPr kumimoji="1" lang="ja-JP" altLang="en-US" smtClean="0"/>
              <a:t>‹#›</a:t>
            </a:fld>
            <a:endParaRPr kumimoji="1" lang="ja-JP" altLang="en-US"/>
          </a:p>
        </p:txBody>
      </p:sp>
    </p:spTree>
    <p:extLst>
      <p:ext uri="{BB962C8B-B14F-4D97-AF65-F5344CB8AC3E}">
        <p14:creationId xmlns:p14="http://schemas.microsoft.com/office/powerpoint/2010/main" val="128597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B78B0134-7EA7-42E0-C881-5C2D814AE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24B32-4F6C-4E43-BAC6-4D78A85CCEB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C0194118-C8C5-5F74-A787-3A5BBBF6DCAB}"/>
              </a:ext>
            </a:extLst>
          </p:cNvPr>
          <p:cNvSpPr/>
          <p:nvPr userDrawn="1"/>
        </p:nvSpPr>
        <p:spPr>
          <a:xfrm>
            <a:off x="0" y="0"/>
            <a:ext cx="12192000" cy="70252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solidFill>
                <a:schemeClr val="bg1"/>
              </a:solidFill>
            </a:endParaRPr>
          </a:p>
        </p:txBody>
      </p:sp>
      <p:sp>
        <p:nvSpPr>
          <p:cNvPr id="8" name="タイトル プレースホルダー 8">
            <a:extLst>
              <a:ext uri="{FF2B5EF4-FFF2-40B4-BE49-F238E27FC236}">
                <a16:creationId xmlns:a16="http://schemas.microsoft.com/office/drawing/2014/main" id="{28919989-28A5-C8A8-0D1E-E6509329DF31}"/>
              </a:ext>
            </a:extLst>
          </p:cNvPr>
          <p:cNvSpPr>
            <a:spLocks noGrp="1"/>
          </p:cNvSpPr>
          <p:nvPr>
            <p:ph type="title"/>
          </p:nvPr>
        </p:nvSpPr>
        <p:spPr>
          <a:xfrm>
            <a:off x="121022" y="13447"/>
            <a:ext cx="11900647" cy="702527"/>
          </a:xfrm>
          <a:prstGeom prst="rect">
            <a:avLst/>
          </a:prstGeom>
        </p:spPr>
        <p:txBody>
          <a:bodyPr vert="horz" lIns="91440" tIns="45720" rIns="91440" bIns="45720" rtlCol="0" anchor="ctr">
            <a:normAutofit/>
          </a:bodyPr>
          <a:lstStyle/>
          <a:p>
            <a:r>
              <a:rPr kumimoji="1" lang="ja-JP" altLang="en-US"/>
              <a:t>タイトル</a:t>
            </a:r>
          </a:p>
        </p:txBody>
      </p:sp>
      <p:sp>
        <p:nvSpPr>
          <p:cNvPr id="9" name="日付プレースホルダー 8">
            <a:extLst>
              <a:ext uri="{FF2B5EF4-FFF2-40B4-BE49-F238E27FC236}">
                <a16:creationId xmlns:a16="http://schemas.microsoft.com/office/drawing/2014/main" id="{F0A41C81-8FD9-93B9-0E1C-0666C07BB9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059F2-D9F3-7346-BA68-386AF6217644}" type="datetimeFigureOut">
              <a:rPr kumimoji="1" lang="ja-JP" altLang="en-US" smtClean="0"/>
              <a:t>2022/6/20</a:t>
            </a:fld>
            <a:endParaRPr kumimoji="1" lang="ja-JP" altLang="en-US"/>
          </a:p>
        </p:txBody>
      </p:sp>
    </p:spTree>
    <p:extLst>
      <p:ext uri="{BB962C8B-B14F-4D97-AF65-F5344CB8AC3E}">
        <p14:creationId xmlns:p14="http://schemas.microsoft.com/office/powerpoint/2010/main" val="27822912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86" r:id="rId12"/>
  </p:sldLayoutIdLst>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4EDD6-0BE8-C24C-C894-EECBD13DACCA}"/>
              </a:ext>
            </a:extLst>
          </p:cNvPr>
          <p:cNvSpPr>
            <a:spLocks noGrp="1"/>
          </p:cNvSpPr>
          <p:nvPr>
            <p:ph type="title"/>
          </p:nvPr>
        </p:nvSpPr>
        <p:spPr/>
        <p:txBody>
          <a:bodyPr/>
          <a:lstStyle/>
          <a:p>
            <a:r>
              <a:rPr kumimoji="1" lang="ja-JP" altLang="en-US"/>
              <a:t>発表の流れ</a:t>
            </a:r>
          </a:p>
        </p:txBody>
      </p:sp>
      <p:grpSp>
        <p:nvGrpSpPr>
          <p:cNvPr id="3" name="グループ化 2">
            <a:extLst>
              <a:ext uri="{FF2B5EF4-FFF2-40B4-BE49-F238E27FC236}">
                <a16:creationId xmlns:a16="http://schemas.microsoft.com/office/drawing/2014/main" id="{BA4B6862-AA75-D398-6E02-8414FF72FFD1}"/>
              </a:ext>
            </a:extLst>
          </p:cNvPr>
          <p:cNvGrpSpPr/>
          <p:nvPr/>
        </p:nvGrpSpPr>
        <p:grpSpPr>
          <a:xfrm>
            <a:off x="793749" y="1045609"/>
            <a:ext cx="10604500" cy="5565254"/>
            <a:chOff x="793749" y="933450"/>
            <a:chExt cx="10604500" cy="5565254"/>
          </a:xfrm>
        </p:grpSpPr>
        <p:sp>
          <p:nvSpPr>
            <p:cNvPr id="4" name="正方形/長方形 3">
              <a:extLst>
                <a:ext uri="{FF2B5EF4-FFF2-40B4-BE49-F238E27FC236}">
                  <a16:creationId xmlns:a16="http://schemas.microsoft.com/office/drawing/2014/main" id="{B0D515F8-53FE-5A6F-2740-23E936CAA4AA}"/>
                </a:ext>
              </a:extLst>
            </p:cNvPr>
            <p:cNvSpPr/>
            <p:nvPr/>
          </p:nvSpPr>
          <p:spPr>
            <a:xfrm>
              <a:off x="793749" y="1104899"/>
              <a:ext cx="10604500" cy="5393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C926D40E-DA23-E236-762A-E49A40F25578}"/>
                </a:ext>
              </a:extLst>
            </p:cNvPr>
            <p:cNvSpPr/>
            <p:nvPr/>
          </p:nvSpPr>
          <p:spPr>
            <a:xfrm>
              <a:off x="793749" y="933450"/>
              <a:ext cx="1498600" cy="343571"/>
            </a:xfrm>
            <a:prstGeom prst="homePlat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フロー</a:t>
              </a:r>
              <a:endParaRPr kumimoji="1" lang="ja-JP" altLang="en-US" b="1"/>
            </a:p>
          </p:txBody>
        </p:sp>
      </p:grpSp>
      <p:grpSp>
        <p:nvGrpSpPr>
          <p:cNvPr id="6" name="グループ化 5">
            <a:extLst>
              <a:ext uri="{FF2B5EF4-FFF2-40B4-BE49-F238E27FC236}">
                <a16:creationId xmlns:a16="http://schemas.microsoft.com/office/drawing/2014/main" id="{57643F28-CA1A-BE47-F775-6B7C70AF92F7}"/>
              </a:ext>
            </a:extLst>
          </p:cNvPr>
          <p:cNvGrpSpPr/>
          <p:nvPr/>
        </p:nvGrpSpPr>
        <p:grpSpPr>
          <a:xfrm>
            <a:off x="1206499" y="1680363"/>
            <a:ext cx="1568560" cy="369332"/>
            <a:chOff x="1193800" y="2166880"/>
            <a:chExt cx="1568560" cy="369332"/>
          </a:xfrm>
        </p:grpSpPr>
        <p:sp>
          <p:nvSpPr>
            <p:cNvPr id="7" name="テキスト ボックス 6">
              <a:extLst>
                <a:ext uri="{FF2B5EF4-FFF2-40B4-BE49-F238E27FC236}">
                  <a16:creationId xmlns:a16="http://schemas.microsoft.com/office/drawing/2014/main" id="{0E71242A-B91B-157B-606B-AE46B8616B07}"/>
                </a:ext>
              </a:extLst>
            </p:cNvPr>
            <p:cNvSpPr txBox="1"/>
            <p:nvPr/>
          </p:nvSpPr>
          <p:spPr>
            <a:xfrm>
              <a:off x="1654364" y="2166880"/>
              <a:ext cx="1107996" cy="369332"/>
            </a:xfrm>
            <a:prstGeom prst="rect">
              <a:avLst/>
            </a:prstGeom>
            <a:noFill/>
          </p:spPr>
          <p:txBody>
            <a:bodyPr wrap="none" rtlCol="0">
              <a:spAutoFit/>
            </a:bodyPr>
            <a:lstStyle/>
            <a:p>
              <a:r>
                <a:rPr kumimoji="1" lang="ja-JP" altLang="en-US" b="1"/>
                <a:t>作成背景</a:t>
              </a:r>
            </a:p>
          </p:txBody>
        </p:sp>
        <p:sp>
          <p:nvSpPr>
            <p:cNvPr id="8" name="円/楕円 7">
              <a:extLst>
                <a:ext uri="{FF2B5EF4-FFF2-40B4-BE49-F238E27FC236}">
                  <a16:creationId xmlns:a16="http://schemas.microsoft.com/office/drawing/2014/main" id="{7854FB27-E9FB-7F93-CDE5-FA5DD24C24F1}"/>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3786BC8C-20A2-BE0E-C27F-D930615349FB}"/>
              </a:ext>
            </a:extLst>
          </p:cNvPr>
          <p:cNvGrpSpPr/>
          <p:nvPr/>
        </p:nvGrpSpPr>
        <p:grpSpPr>
          <a:xfrm>
            <a:off x="1206499" y="2406594"/>
            <a:ext cx="2491889" cy="369332"/>
            <a:chOff x="1193800" y="2166880"/>
            <a:chExt cx="2491889" cy="369332"/>
          </a:xfrm>
        </p:grpSpPr>
        <p:sp>
          <p:nvSpPr>
            <p:cNvPr id="10" name="テキスト ボックス 9">
              <a:extLst>
                <a:ext uri="{FF2B5EF4-FFF2-40B4-BE49-F238E27FC236}">
                  <a16:creationId xmlns:a16="http://schemas.microsoft.com/office/drawing/2014/main" id="{6B9A6CBD-E721-7335-0023-0A38361705B4}"/>
                </a:ext>
              </a:extLst>
            </p:cNvPr>
            <p:cNvSpPr txBox="1"/>
            <p:nvPr/>
          </p:nvSpPr>
          <p:spPr>
            <a:xfrm>
              <a:off x="1654364" y="2166880"/>
              <a:ext cx="2031325" cy="369332"/>
            </a:xfrm>
            <a:prstGeom prst="rect">
              <a:avLst/>
            </a:prstGeom>
            <a:noFill/>
          </p:spPr>
          <p:txBody>
            <a:bodyPr wrap="none" rtlCol="0">
              <a:spAutoFit/>
            </a:bodyPr>
            <a:lstStyle/>
            <a:p>
              <a:r>
                <a:rPr lang="ja-JP" altLang="en-US" b="1"/>
                <a:t>現状、ターゲット</a:t>
              </a:r>
            </a:p>
          </p:txBody>
        </p:sp>
        <p:sp>
          <p:nvSpPr>
            <p:cNvPr id="11" name="円/楕円 10">
              <a:extLst>
                <a:ext uri="{FF2B5EF4-FFF2-40B4-BE49-F238E27FC236}">
                  <a16:creationId xmlns:a16="http://schemas.microsoft.com/office/drawing/2014/main" id="{59144C8F-4647-9819-73C7-7EFAFFC0042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FEFF1D50-AB86-EBEF-D162-5920A6872582}"/>
              </a:ext>
            </a:extLst>
          </p:cNvPr>
          <p:cNvGrpSpPr/>
          <p:nvPr/>
        </p:nvGrpSpPr>
        <p:grpSpPr>
          <a:xfrm>
            <a:off x="1206499" y="3132825"/>
            <a:ext cx="1568560" cy="369332"/>
            <a:chOff x="1193800" y="2166880"/>
            <a:chExt cx="1568560" cy="369332"/>
          </a:xfrm>
        </p:grpSpPr>
        <p:sp>
          <p:nvSpPr>
            <p:cNvPr id="13" name="テキスト ボックス 12">
              <a:extLst>
                <a:ext uri="{FF2B5EF4-FFF2-40B4-BE49-F238E27FC236}">
                  <a16:creationId xmlns:a16="http://schemas.microsoft.com/office/drawing/2014/main" id="{D2D6E6B2-154A-929A-B038-10CFA60925EF}"/>
                </a:ext>
              </a:extLst>
            </p:cNvPr>
            <p:cNvSpPr txBox="1"/>
            <p:nvPr/>
          </p:nvSpPr>
          <p:spPr>
            <a:xfrm>
              <a:off x="1654364" y="2166880"/>
              <a:ext cx="1107996" cy="369332"/>
            </a:xfrm>
            <a:prstGeom prst="rect">
              <a:avLst/>
            </a:prstGeom>
            <a:noFill/>
          </p:spPr>
          <p:txBody>
            <a:bodyPr wrap="none" rtlCol="0">
              <a:spAutoFit/>
            </a:bodyPr>
            <a:lstStyle/>
            <a:p>
              <a:r>
                <a:rPr lang="ja-JP" altLang="en-US" b="1"/>
                <a:t>作成目的</a:t>
              </a:r>
            </a:p>
          </p:txBody>
        </p:sp>
        <p:sp>
          <p:nvSpPr>
            <p:cNvPr id="14" name="円/楕円 13">
              <a:extLst>
                <a:ext uri="{FF2B5EF4-FFF2-40B4-BE49-F238E27FC236}">
                  <a16:creationId xmlns:a16="http://schemas.microsoft.com/office/drawing/2014/main" id="{FD1F5DFF-BF64-69E7-50F5-3DB7764E110D}"/>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15" name="グループ化 14">
            <a:extLst>
              <a:ext uri="{FF2B5EF4-FFF2-40B4-BE49-F238E27FC236}">
                <a16:creationId xmlns:a16="http://schemas.microsoft.com/office/drawing/2014/main" id="{1E4D1C91-4A4E-19E1-1734-E600B5D7127A}"/>
              </a:ext>
            </a:extLst>
          </p:cNvPr>
          <p:cNvGrpSpPr/>
          <p:nvPr/>
        </p:nvGrpSpPr>
        <p:grpSpPr>
          <a:xfrm>
            <a:off x="1206499" y="3835272"/>
            <a:ext cx="3184387" cy="369332"/>
            <a:chOff x="1193800" y="2166880"/>
            <a:chExt cx="3184387" cy="369332"/>
          </a:xfrm>
        </p:grpSpPr>
        <p:sp>
          <p:nvSpPr>
            <p:cNvPr id="16" name="テキスト ボックス 15">
              <a:extLst>
                <a:ext uri="{FF2B5EF4-FFF2-40B4-BE49-F238E27FC236}">
                  <a16:creationId xmlns:a16="http://schemas.microsoft.com/office/drawing/2014/main" id="{EC607CEF-B3B7-A69B-A9CC-3099FB6A2B90}"/>
                </a:ext>
              </a:extLst>
            </p:cNvPr>
            <p:cNvSpPr txBox="1"/>
            <p:nvPr/>
          </p:nvSpPr>
          <p:spPr>
            <a:xfrm>
              <a:off x="1654364" y="2166880"/>
              <a:ext cx="2723823" cy="369332"/>
            </a:xfrm>
            <a:prstGeom prst="rect">
              <a:avLst/>
            </a:prstGeom>
            <a:noFill/>
          </p:spPr>
          <p:txBody>
            <a:bodyPr wrap="none" rtlCol="0">
              <a:spAutoFit/>
            </a:bodyPr>
            <a:lstStyle/>
            <a:p>
              <a:r>
                <a:rPr lang="ja-JP" altLang="en-US" b="1"/>
                <a:t>システム概要、機能一覧</a:t>
              </a:r>
            </a:p>
          </p:txBody>
        </p:sp>
        <p:sp>
          <p:nvSpPr>
            <p:cNvPr id="17" name="円/楕円 16">
              <a:extLst>
                <a:ext uri="{FF2B5EF4-FFF2-40B4-BE49-F238E27FC236}">
                  <a16:creationId xmlns:a16="http://schemas.microsoft.com/office/drawing/2014/main" id="{5339CDFB-52AC-7170-087B-666C6EF03196}"/>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18" name="グループ化 17">
            <a:extLst>
              <a:ext uri="{FF2B5EF4-FFF2-40B4-BE49-F238E27FC236}">
                <a16:creationId xmlns:a16="http://schemas.microsoft.com/office/drawing/2014/main" id="{A120A9E0-4200-DDED-88FB-F05FA6A43BC3}"/>
              </a:ext>
            </a:extLst>
          </p:cNvPr>
          <p:cNvGrpSpPr/>
          <p:nvPr/>
        </p:nvGrpSpPr>
        <p:grpSpPr>
          <a:xfrm>
            <a:off x="1206498" y="4537719"/>
            <a:ext cx="2953554" cy="369332"/>
            <a:chOff x="1193800" y="2166880"/>
            <a:chExt cx="2953554" cy="369332"/>
          </a:xfrm>
        </p:grpSpPr>
        <p:sp>
          <p:nvSpPr>
            <p:cNvPr id="19" name="テキスト ボックス 18">
              <a:extLst>
                <a:ext uri="{FF2B5EF4-FFF2-40B4-BE49-F238E27FC236}">
                  <a16:creationId xmlns:a16="http://schemas.microsoft.com/office/drawing/2014/main" id="{8A52CE43-C4C5-4F9D-112D-FD75C400BE96}"/>
                </a:ext>
              </a:extLst>
            </p:cNvPr>
            <p:cNvSpPr txBox="1"/>
            <p:nvPr/>
          </p:nvSpPr>
          <p:spPr>
            <a:xfrm>
              <a:off x="1654364" y="2166880"/>
              <a:ext cx="2492990" cy="369332"/>
            </a:xfrm>
            <a:prstGeom prst="rect">
              <a:avLst/>
            </a:prstGeom>
            <a:noFill/>
          </p:spPr>
          <p:txBody>
            <a:bodyPr wrap="none" rtlCol="0">
              <a:spAutoFit/>
            </a:bodyPr>
            <a:lstStyle/>
            <a:p>
              <a:r>
                <a:rPr lang="ja-JP" altLang="en-US" b="1"/>
                <a:t>デモンストレーション</a:t>
              </a:r>
            </a:p>
          </p:txBody>
        </p:sp>
        <p:sp>
          <p:nvSpPr>
            <p:cNvPr id="20" name="円/楕円 19">
              <a:extLst>
                <a:ext uri="{FF2B5EF4-FFF2-40B4-BE49-F238E27FC236}">
                  <a16:creationId xmlns:a16="http://schemas.microsoft.com/office/drawing/2014/main" id="{851DA7B2-3976-6F09-AF9F-EF172AA051F3}"/>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21" name="グループ化 20">
            <a:extLst>
              <a:ext uri="{FF2B5EF4-FFF2-40B4-BE49-F238E27FC236}">
                <a16:creationId xmlns:a16="http://schemas.microsoft.com/office/drawing/2014/main" id="{0E1E8C87-CB3C-DF04-B830-0F5DD28FA42C}"/>
              </a:ext>
            </a:extLst>
          </p:cNvPr>
          <p:cNvGrpSpPr/>
          <p:nvPr/>
        </p:nvGrpSpPr>
        <p:grpSpPr>
          <a:xfrm>
            <a:off x="1206498" y="5265551"/>
            <a:ext cx="2491889" cy="369332"/>
            <a:chOff x="1193800" y="2166880"/>
            <a:chExt cx="2491889" cy="369332"/>
          </a:xfrm>
        </p:grpSpPr>
        <p:sp>
          <p:nvSpPr>
            <p:cNvPr id="22" name="テキスト ボックス 21">
              <a:extLst>
                <a:ext uri="{FF2B5EF4-FFF2-40B4-BE49-F238E27FC236}">
                  <a16:creationId xmlns:a16="http://schemas.microsoft.com/office/drawing/2014/main" id="{175ED3AA-4ED8-B81C-F9F1-8518B59A9FB8}"/>
                </a:ext>
              </a:extLst>
            </p:cNvPr>
            <p:cNvSpPr txBox="1"/>
            <p:nvPr/>
          </p:nvSpPr>
          <p:spPr>
            <a:xfrm>
              <a:off x="1654364" y="2166880"/>
              <a:ext cx="2031325" cy="369332"/>
            </a:xfrm>
            <a:prstGeom prst="rect">
              <a:avLst/>
            </a:prstGeom>
            <a:noFill/>
          </p:spPr>
          <p:txBody>
            <a:bodyPr wrap="none" rtlCol="0">
              <a:spAutoFit/>
            </a:bodyPr>
            <a:lstStyle/>
            <a:p>
              <a:r>
                <a:rPr lang="ja-JP" altLang="en-US" b="1"/>
                <a:t>作成スケジュール</a:t>
              </a:r>
              <a:endParaRPr lang="en-US" altLang="ja-JP" dirty="0"/>
            </a:p>
          </p:txBody>
        </p:sp>
        <p:sp>
          <p:nvSpPr>
            <p:cNvPr id="23" name="円/楕円 22">
              <a:extLst>
                <a:ext uri="{FF2B5EF4-FFF2-40B4-BE49-F238E27FC236}">
                  <a16:creationId xmlns:a16="http://schemas.microsoft.com/office/drawing/2014/main" id="{7B4870D9-D636-15C7-6AC8-535B6BC1C83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６</a:t>
              </a:r>
              <a:endParaRPr kumimoji="1" lang="ja-JP" altLang="en-US" b="1"/>
            </a:p>
          </p:txBody>
        </p:sp>
      </p:grpSp>
      <p:grpSp>
        <p:nvGrpSpPr>
          <p:cNvPr id="24" name="グループ化 23">
            <a:extLst>
              <a:ext uri="{FF2B5EF4-FFF2-40B4-BE49-F238E27FC236}">
                <a16:creationId xmlns:a16="http://schemas.microsoft.com/office/drawing/2014/main" id="{1F27C0FC-160D-F201-7B71-C1973D99FF68}"/>
              </a:ext>
            </a:extLst>
          </p:cNvPr>
          <p:cNvGrpSpPr/>
          <p:nvPr/>
        </p:nvGrpSpPr>
        <p:grpSpPr>
          <a:xfrm>
            <a:off x="1205948" y="5990181"/>
            <a:ext cx="2953554" cy="369332"/>
            <a:chOff x="1193800" y="2166880"/>
            <a:chExt cx="2953554" cy="369332"/>
          </a:xfrm>
        </p:grpSpPr>
        <p:sp>
          <p:nvSpPr>
            <p:cNvPr id="25" name="テキスト ボックス 24">
              <a:extLst>
                <a:ext uri="{FF2B5EF4-FFF2-40B4-BE49-F238E27FC236}">
                  <a16:creationId xmlns:a16="http://schemas.microsoft.com/office/drawing/2014/main" id="{F84D4662-01CC-5500-2893-0D53D8607CCE}"/>
                </a:ext>
              </a:extLst>
            </p:cNvPr>
            <p:cNvSpPr txBox="1"/>
            <p:nvPr/>
          </p:nvSpPr>
          <p:spPr>
            <a:xfrm>
              <a:off x="1654364" y="2166880"/>
              <a:ext cx="2492990" cy="369332"/>
            </a:xfrm>
            <a:prstGeom prst="rect">
              <a:avLst/>
            </a:prstGeom>
            <a:noFill/>
          </p:spPr>
          <p:txBody>
            <a:bodyPr wrap="none" rtlCol="0">
              <a:spAutoFit/>
            </a:bodyPr>
            <a:lstStyle/>
            <a:p>
              <a:r>
                <a:rPr lang="ja-JP" altLang="en-US" b="1"/>
                <a:t>自己評価と今後の課題</a:t>
              </a:r>
              <a:endParaRPr lang="en-US" altLang="ja-JP" dirty="0"/>
            </a:p>
          </p:txBody>
        </p:sp>
        <p:sp>
          <p:nvSpPr>
            <p:cNvPr id="26" name="円/楕円 25">
              <a:extLst>
                <a:ext uri="{FF2B5EF4-FFF2-40B4-BE49-F238E27FC236}">
                  <a16:creationId xmlns:a16="http://schemas.microsoft.com/office/drawing/2014/main" id="{F61138F0-C17D-5A92-C9BE-13FA1512091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７</a:t>
              </a:r>
            </a:p>
          </p:txBody>
        </p:sp>
      </p:grpSp>
    </p:spTree>
    <p:extLst>
      <p:ext uri="{BB962C8B-B14F-4D97-AF65-F5344CB8AC3E}">
        <p14:creationId xmlns:p14="http://schemas.microsoft.com/office/powerpoint/2010/main" val="71315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86D1B-0517-ED93-EBEF-A5D12A906417}"/>
              </a:ext>
            </a:extLst>
          </p:cNvPr>
          <p:cNvSpPr>
            <a:spLocks noGrp="1"/>
          </p:cNvSpPr>
          <p:nvPr>
            <p:ph type="title"/>
          </p:nvPr>
        </p:nvSpPr>
        <p:spPr/>
        <p:txBody>
          <a:bodyPr/>
          <a:lstStyle/>
          <a:p>
            <a:r>
              <a:rPr kumimoji="1" lang="ja-JP" altLang="en-US"/>
              <a:t>機能一覧</a:t>
            </a:r>
          </a:p>
        </p:txBody>
      </p:sp>
      <p:grpSp>
        <p:nvGrpSpPr>
          <p:cNvPr id="31" name="グループ化 30">
            <a:extLst>
              <a:ext uri="{FF2B5EF4-FFF2-40B4-BE49-F238E27FC236}">
                <a16:creationId xmlns:a16="http://schemas.microsoft.com/office/drawing/2014/main" id="{AA0913B7-A92F-C9D3-0C31-35F552EB31EF}"/>
              </a:ext>
            </a:extLst>
          </p:cNvPr>
          <p:cNvGrpSpPr/>
          <p:nvPr/>
        </p:nvGrpSpPr>
        <p:grpSpPr>
          <a:xfrm>
            <a:off x="769095" y="1330328"/>
            <a:ext cx="10604500" cy="4870447"/>
            <a:chOff x="539749" y="1137537"/>
            <a:chExt cx="10604500" cy="4198390"/>
          </a:xfrm>
        </p:grpSpPr>
        <p:sp>
          <p:nvSpPr>
            <p:cNvPr id="4" name="正方形/長方形 3">
              <a:extLst>
                <a:ext uri="{FF2B5EF4-FFF2-40B4-BE49-F238E27FC236}">
                  <a16:creationId xmlns:a16="http://schemas.microsoft.com/office/drawing/2014/main" id="{8870A841-1588-A8DE-EB52-2200731141A5}"/>
                </a:ext>
              </a:extLst>
            </p:cNvPr>
            <p:cNvSpPr/>
            <p:nvPr/>
          </p:nvSpPr>
          <p:spPr>
            <a:xfrm>
              <a:off x="539749" y="1301750"/>
              <a:ext cx="10604500" cy="40341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2D09DEED-91D2-2C19-32C3-F95128495717}"/>
                </a:ext>
              </a:extLst>
            </p:cNvPr>
            <p:cNvSpPr/>
            <p:nvPr/>
          </p:nvSpPr>
          <p:spPr>
            <a:xfrm>
              <a:off x="539749" y="1137537"/>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機能</a:t>
              </a:r>
              <a:endParaRPr kumimoji="1" lang="ja-JP" altLang="en-US" b="1"/>
            </a:p>
          </p:txBody>
        </p:sp>
      </p:grpSp>
      <p:grpSp>
        <p:nvGrpSpPr>
          <p:cNvPr id="32" name="グループ化 31">
            <a:extLst>
              <a:ext uri="{FF2B5EF4-FFF2-40B4-BE49-F238E27FC236}">
                <a16:creationId xmlns:a16="http://schemas.microsoft.com/office/drawing/2014/main" id="{1214C959-8FA0-2E5B-F45D-0BFCF30A60FF}"/>
              </a:ext>
            </a:extLst>
          </p:cNvPr>
          <p:cNvGrpSpPr/>
          <p:nvPr/>
        </p:nvGrpSpPr>
        <p:grpSpPr>
          <a:xfrm>
            <a:off x="2087937" y="2198519"/>
            <a:ext cx="1934213" cy="369332"/>
            <a:chOff x="1029460" y="1995430"/>
            <a:chExt cx="1934213" cy="369332"/>
          </a:xfrm>
        </p:grpSpPr>
        <p:sp>
          <p:nvSpPr>
            <p:cNvPr id="19" name="テキスト ボックス 18">
              <a:extLst>
                <a:ext uri="{FF2B5EF4-FFF2-40B4-BE49-F238E27FC236}">
                  <a16:creationId xmlns:a16="http://schemas.microsoft.com/office/drawing/2014/main" id="{BA700148-7349-146D-C5EC-BA1C4B226D42}"/>
                </a:ext>
              </a:extLst>
            </p:cNvPr>
            <p:cNvSpPr txBox="1"/>
            <p:nvPr/>
          </p:nvSpPr>
          <p:spPr>
            <a:xfrm>
              <a:off x="1394013" y="1995430"/>
              <a:ext cx="1569660" cy="369332"/>
            </a:xfrm>
            <a:prstGeom prst="rect">
              <a:avLst/>
            </a:prstGeom>
            <a:noFill/>
          </p:spPr>
          <p:txBody>
            <a:bodyPr wrap="none" rtlCol="0">
              <a:spAutoFit/>
            </a:bodyPr>
            <a:lstStyle/>
            <a:p>
              <a:r>
                <a:rPr kumimoji="1" lang="ja-JP" altLang="en-US" b="1"/>
                <a:t>ログイン機能</a:t>
              </a:r>
            </a:p>
          </p:txBody>
        </p:sp>
        <p:grpSp>
          <p:nvGrpSpPr>
            <p:cNvPr id="30" name="グループ化 29">
              <a:extLst>
                <a:ext uri="{FF2B5EF4-FFF2-40B4-BE49-F238E27FC236}">
                  <a16:creationId xmlns:a16="http://schemas.microsoft.com/office/drawing/2014/main" id="{D6321E59-17D4-D53A-0D9D-03F9F394D968}"/>
                </a:ext>
              </a:extLst>
            </p:cNvPr>
            <p:cNvGrpSpPr/>
            <p:nvPr/>
          </p:nvGrpSpPr>
          <p:grpSpPr>
            <a:xfrm>
              <a:off x="1029460" y="2083344"/>
              <a:ext cx="259588" cy="192088"/>
              <a:chOff x="4584700" y="5740400"/>
              <a:chExt cx="884959" cy="496888"/>
            </a:xfrm>
          </p:grpSpPr>
          <p:cxnSp>
            <p:nvCxnSpPr>
              <p:cNvPr id="23" name="直線コネクタ 22">
                <a:extLst>
                  <a:ext uri="{FF2B5EF4-FFF2-40B4-BE49-F238E27FC236}">
                    <a16:creationId xmlns:a16="http://schemas.microsoft.com/office/drawing/2014/main" id="{0CBF8C9A-0D3E-9F7B-D1A1-5F1D33409F66}"/>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EC4E415-2A1B-F325-EC46-1C3A4C9EC509}"/>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a:extLst>
              <a:ext uri="{FF2B5EF4-FFF2-40B4-BE49-F238E27FC236}">
                <a16:creationId xmlns:a16="http://schemas.microsoft.com/office/drawing/2014/main" id="{D67FB62B-B01A-A718-5FE1-441DC180152A}"/>
              </a:ext>
            </a:extLst>
          </p:cNvPr>
          <p:cNvGrpSpPr/>
          <p:nvPr/>
        </p:nvGrpSpPr>
        <p:grpSpPr>
          <a:xfrm>
            <a:off x="2087937" y="2727982"/>
            <a:ext cx="2857543" cy="369332"/>
            <a:chOff x="1029460" y="1995430"/>
            <a:chExt cx="2857543" cy="369332"/>
          </a:xfrm>
        </p:grpSpPr>
        <p:sp>
          <p:nvSpPr>
            <p:cNvPr id="34" name="テキスト ボックス 33">
              <a:extLst>
                <a:ext uri="{FF2B5EF4-FFF2-40B4-BE49-F238E27FC236}">
                  <a16:creationId xmlns:a16="http://schemas.microsoft.com/office/drawing/2014/main" id="{49540CEE-F7AA-84E9-047F-B51A93DEEFC5}"/>
                </a:ext>
              </a:extLst>
            </p:cNvPr>
            <p:cNvSpPr txBox="1"/>
            <p:nvPr/>
          </p:nvSpPr>
          <p:spPr>
            <a:xfrm>
              <a:off x="1394013" y="1995430"/>
              <a:ext cx="2492990" cy="369332"/>
            </a:xfrm>
            <a:prstGeom prst="rect">
              <a:avLst/>
            </a:prstGeom>
            <a:noFill/>
          </p:spPr>
          <p:txBody>
            <a:bodyPr wrap="none" rtlCol="0">
              <a:spAutoFit/>
            </a:bodyPr>
            <a:lstStyle/>
            <a:p>
              <a:r>
                <a:rPr lang="ja-JP" altLang="en-US" b="1"/>
                <a:t>ユーザー情報登録機能</a:t>
              </a:r>
              <a:endParaRPr kumimoji="1" lang="ja-JP" altLang="en-US" b="1"/>
            </a:p>
          </p:txBody>
        </p:sp>
        <p:grpSp>
          <p:nvGrpSpPr>
            <p:cNvPr id="35" name="グループ化 34">
              <a:extLst>
                <a:ext uri="{FF2B5EF4-FFF2-40B4-BE49-F238E27FC236}">
                  <a16:creationId xmlns:a16="http://schemas.microsoft.com/office/drawing/2014/main" id="{1A37666A-1026-6CA2-C220-AD44A9BD406A}"/>
                </a:ext>
              </a:extLst>
            </p:cNvPr>
            <p:cNvGrpSpPr/>
            <p:nvPr/>
          </p:nvGrpSpPr>
          <p:grpSpPr>
            <a:xfrm>
              <a:off x="1029460" y="2083344"/>
              <a:ext cx="259588" cy="192088"/>
              <a:chOff x="4584700" y="5740400"/>
              <a:chExt cx="884959" cy="496888"/>
            </a:xfrm>
          </p:grpSpPr>
          <p:cxnSp>
            <p:nvCxnSpPr>
              <p:cNvPr id="36" name="直線コネクタ 35">
                <a:extLst>
                  <a:ext uri="{FF2B5EF4-FFF2-40B4-BE49-F238E27FC236}">
                    <a16:creationId xmlns:a16="http://schemas.microsoft.com/office/drawing/2014/main" id="{7B0D1AE2-0B09-24D4-34F9-CB784C817B6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2FE98AB2-DBF7-1815-D303-708ABA4E481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8" name="グループ化 37">
            <a:extLst>
              <a:ext uri="{FF2B5EF4-FFF2-40B4-BE49-F238E27FC236}">
                <a16:creationId xmlns:a16="http://schemas.microsoft.com/office/drawing/2014/main" id="{AF45529D-23EE-8F0E-9992-7170BF38EE3D}"/>
              </a:ext>
            </a:extLst>
          </p:cNvPr>
          <p:cNvGrpSpPr/>
          <p:nvPr/>
        </p:nvGrpSpPr>
        <p:grpSpPr>
          <a:xfrm>
            <a:off x="2087937" y="3257445"/>
            <a:ext cx="3088376" cy="369332"/>
            <a:chOff x="1029460" y="1995430"/>
            <a:chExt cx="3088376" cy="369332"/>
          </a:xfrm>
        </p:grpSpPr>
        <p:sp>
          <p:nvSpPr>
            <p:cNvPr id="39" name="テキスト ボックス 38">
              <a:extLst>
                <a:ext uri="{FF2B5EF4-FFF2-40B4-BE49-F238E27FC236}">
                  <a16:creationId xmlns:a16="http://schemas.microsoft.com/office/drawing/2014/main" id="{4B2E8E36-4D12-D228-4D55-C79C09FACFCC}"/>
                </a:ext>
              </a:extLst>
            </p:cNvPr>
            <p:cNvSpPr txBox="1"/>
            <p:nvPr/>
          </p:nvSpPr>
          <p:spPr>
            <a:xfrm>
              <a:off x="1394013" y="1995430"/>
              <a:ext cx="2723823" cy="369332"/>
            </a:xfrm>
            <a:prstGeom prst="rect">
              <a:avLst/>
            </a:prstGeom>
            <a:noFill/>
          </p:spPr>
          <p:txBody>
            <a:bodyPr wrap="none" rtlCol="0">
              <a:spAutoFit/>
            </a:bodyPr>
            <a:lstStyle/>
            <a:p>
              <a:r>
                <a:rPr lang="ja-JP" altLang="en-US" b="1"/>
                <a:t>パスワードリセット機能</a:t>
              </a:r>
              <a:endParaRPr kumimoji="1" lang="ja-JP" altLang="en-US" b="1"/>
            </a:p>
          </p:txBody>
        </p:sp>
        <p:grpSp>
          <p:nvGrpSpPr>
            <p:cNvPr id="40" name="グループ化 39">
              <a:extLst>
                <a:ext uri="{FF2B5EF4-FFF2-40B4-BE49-F238E27FC236}">
                  <a16:creationId xmlns:a16="http://schemas.microsoft.com/office/drawing/2014/main" id="{9AFD2E50-2093-F125-9B62-5E184E14EADB}"/>
                </a:ext>
              </a:extLst>
            </p:cNvPr>
            <p:cNvGrpSpPr/>
            <p:nvPr/>
          </p:nvGrpSpPr>
          <p:grpSpPr>
            <a:xfrm>
              <a:off x="1029460" y="2083344"/>
              <a:ext cx="259588" cy="192088"/>
              <a:chOff x="4584700" y="5740400"/>
              <a:chExt cx="884959" cy="496888"/>
            </a:xfrm>
          </p:grpSpPr>
          <p:cxnSp>
            <p:nvCxnSpPr>
              <p:cNvPr id="41" name="直線コネクタ 40">
                <a:extLst>
                  <a:ext uri="{FF2B5EF4-FFF2-40B4-BE49-F238E27FC236}">
                    <a16:creationId xmlns:a16="http://schemas.microsoft.com/office/drawing/2014/main" id="{3F3B7A0A-21C2-8128-1CDA-5D1475423429}"/>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EFD38EB-9546-7100-C3C0-8567F53F6F56}"/>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3" name="グループ化 42">
            <a:extLst>
              <a:ext uri="{FF2B5EF4-FFF2-40B4-BE49-F238E27FC236}">
                <a16:creationId xmlns:a16="http://schemas.microsoft.com/office/drawing/2014/main" id="{5FF54C20-51EA-D209-5B3C-194642EE326C}"/>
              </a:ext>
            </a:extLst>
          </p:cNvPr>
          <p:cNvGrpSpPr/>
          <p:nvPr/>
        </p:nvGrpSpPr>
        <p:grpSpPr>
          <a:xfrm>
            <a:off x="2087937" y="3786908"/>
            <a:ext cx="2985783" cy="369332"/>
            <a:chOff x="1029460" y="1995430"/>
            <a:chExt cx="2985783" cy="369332"/>
          </a:xfrm>
        </p:grpSpPr>
        <p:sp>
          <p:nvSpPr>
            <p:cNvPr id="44" name="テキスト ボックス 43">
              <a:extLst>
                <a:ext uri="{FF2B5EF4-FFF2-40B4-BE49-F238E27FC236}">
                  <a16:creationId xmlns:a16="http://schemas.microsoft.com/office/drawing/2014/main" id="{FDC0B721-53AB-2492-515E-FD8BDFDAEA03}"/>
                </a:ext>
              </a:extLst>
            </p:cNvPr>
            <p:cNvSpPr txBox="1"/>
            <p:nvPr/>
          </p:nvSpPr>
          <p:spPr>
            <a:xfrm>
              <a:off x="1394013" y="1995430"/>
              <a:ext cx="2621230" cy="369332"/>
            </a:xfrm>
            <a:prstGeom prst="rect">
              <a:avLst/>
            </a:prstGeom>
            <a:noFill/>
          </p:spPr>
          <p:txBody>
            <a:bodyPr wrap="none" rtlCol="0">
              <a:spAutoFit/>
            </a:bodyPr>
            <a:lstStyle/>
            <a:p>
              <a:r>
                <a:rPr kumimoji="1" lang="ja-JP" altLang="en-US" b="1"/>
                <a:t>セッション、</a:t>
              </a:r>
              <a:r>
                <a:rPr kumimoji="1" lang="en-US" altLang="ja-JP" b="1" dirty="0"/>
                <a:t>CRAD</a:t>
              </a:r>
              <a:r>
                <a:rPr kumimoji="1" lang="ja-JP" altLang="en-US" b="1"/>
                <a:t>機能</a:t>
              </a:r>
            </a:p>
          </p:txBody>
        </p:sp>
        <p:grpSp>
          <p:nvGrpSpPr>
            <p:cNvPr id="45" name="グループ化 44">
              <a:extLst>
                <a:ext uri="{FF2B5EF4-FFF2-40B4-BE49-F238E27FC236}">
                  <a16:creationId xmlns:a16="http://schemas.microsoft.com/office/drawing/2014/main" id="{3A2B1C03-4562-A89D-37FF-82E313108682}"/>
                </a:ext>
              </a:extLst>
            </p:cNvPr>
            <p:cNvGrpSpPr/>
            <p:nvPr/>
          </p:nvGrpSpPr>
          <p:grpSpPr>
            <a:xfrm>
              <a:off x="1029460" y="2083344"/>
              <a:ext cx="259588" cy="192088"/>
              <a:chOff x="4584700" y="5740400"/>
              <a:chExt cx="884959" cy="496888"/>
            </a:xfrm>
          </p:grpSpPr>
          <p:cxnSp>
            <p:nvCxnSpPr>
              <p:cNvPr id="46" name="直線コネクタ 45">
                <a:extLst>
                  <a:ext uri="{FF2B5EF4-FFF2-40B4-BE49-F238E27FC236}">
                    <a16:creationId xmlns:a16="http://schemas.microsoft.com/office/drawing/2014/main" id="{DC9758C4-F75C-7CB9-6F7C-33A7C4A8EF6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856BE53-B46F-1E25-D3F5-60C556BE626B}"/>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8" name="グループ化 47">
            <a:extLst>
              <a:ext uri="{FF2B5EF4-FFF2-40B4-BE49-F238E27FC236}">
                <a16:creationId xmlns:a16="http://schemas.microsoft.com/office/drawing/2014/main" id="{FBF17C81-F03D-C0EA-9DCB-7777D0EB11C2}"/>
              </a:ext>
            </a:extLst>
          </p:cNvPr>
          <p:cNvGrpSpPr/>
          <p:nvPr/>
        </p:nvGrpSpPr>
        <p:grpSpPr>
          <a:xfrm>
            <a:off x="2084815" y="4308949"/>
            <a:ext cx="1934213" cy="369332"/>
            <a:chOff x="1029460" y="1995430"/>
            <a:chExt cx="1934213" cy="369332"/>
          </a:xfrm>
        </p:grpSpPr>
        <p:sp>
          <p:nvSpPr>
            <p:cNvPr id="49" name="テキスト ボックス 48">
              <a:extLst>
                <a:ext uri="{FF2B5EF4-FFF2-40B4-BE49-F238E27FC236}">
                  <a16:creationId xmlns:a16="http://schemas.microsoft.com/office/drawing/2014/main" id="{2094E1A9-2065-1CA1-25C3-235D9A7DD3A3}"/>
                </a:ext>
              </a:extLst>
            </p:cNvPr>
            <p:cNvSpPr txBox="1"/>
            <p:nvPr/>
          </p:nvSpPr>
          <p:spPr>
            <a:xfrm>
              <a:off x="1394013" y="1995430"/>
              <a:ext cx="1569660" cy="369332"/>
            </a:xfrm>
            <a:prstGeom prst="rect">
              <a:avLst/>
            </a:prstGeom>
            <a:noFill/>
          </p:spPr>
          <p:txBody>
            <a:bodyPr wrap="none" rtlCol="0">
              <a:spAutoFit/>
            </a:bodyPr>
            <a:lstStyle/>
            <a:p>
              <a:r>
                <a:rPr kumimoji="1" lang="ja-JP" altLang="en-US" b="1"/>
                <a:t>並び替え機能</a:t>
              </a:r>
            </a:p>
          </p:txBody>
        </p:sp>
        <p:grpSp>
          <p:nvGrpSpPr>
            <p:cNvPr id="50" name="グループ化 49">
              <a:extLst>
                <a:ext uri="{FF2B5EF4-FFF2-40B4-BE49-F238E27FC236}">
                  <a16:creationId xmlns:a16="http://schemas.microsoft.com/office/drawing/2014/main" id="{0F91CA85-93F4-4CCE-A90E-15EC4A368D04}"/>
                </a:ext>
              </a:extLst>
            </p:cNvPr>
            <p:cNvGrpSpPr/>
            <p:nvPr/>
          </p:nvGrpSpPr>
          <p:grpSpPr>
            <a:xfrm>
              <a:off x="1029460" y="2083344"/>
              <a:ext cx="259588" cy="192088"/>
              <a:chOff x="4584700" y="5740400"/>
              <a:chExt cx="884959" cy="496888"/>
            </a:xfrm>
          </p:grpSpPr>
          <p:cxnSp>
            <p:nvCxnSpPr>
              <p:cNvPr id="51" name="直線コネクタ 50">
                <a:extLst>
                  <a:ext uri="{FF2B5EF4-FFF2-40B4-BE49-F238E27FC236}">
                    <a16:creationId xmlns:a16="http://schemas.microsoft.com/office/drawing/2014/main" id="{26E0F15D-9166-09CE-4D0B-3D0F9CCF3A20}"/>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51900F6-0714-4180-C95D-B637D8A8BA49}"/>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3" name="グループ化 52">
            <a:extLst>
              <a:ext uri="{FF2B5EF4-FFF2-40B4-BE49-F238E27FC236}">
                <a16:creationId xmlns:a16="http://schemas.microsoft.com/office/drawing/2014/main" id="{8B480214-491A-3505-724D-68B82FC4CF29}"/>
              </a:ext>
            </a:extLst>
          </p:cNvPr>
          <p:cNvGrpSpPr/>
          <p:nvPr/>
        </p:nvGrpSpPr>
        <p:grpSpPr>
          <a:xfrm>
            <a:off x="2084815" y="4838412"/>
            <a:ext cx="1472549" cy="369332"/>
            <a:chOff x="1029460" y="1995430"/>
            <a:chExt cx="1472549" cy="369332"/>
          </a:xfrm>
        </p:grpSpPr>
        <p:sp>
          <p:nvSpPr>
            <p:cNvPr id="54" name="テキスト ボックス 53">
              <a:extLst>
                <a:ext uri="{FF2B5EF4-FFF2-40B4-BE49-F238E27FC236}">
                  <a16:creationId xmlns:a16="http://schemas.microsoft.com/office/drawing/2014/main" id="{2DF54A4E-591E-1D9E-DB73-6C3EFD445818}"/>
                </a:ext>
              </a:extLst>
            </p:cNvPr>
            <p:cNvSpPr txBox="1"/>
            <p:nvPr/>
          </p:nvSpPr>
          <p:spPr>
            <a:xfrm>
              <a:off x="1394013" y="1995430"/>
              <a:ext cx="1107996" cy="369332"/>
            </a:xfrm>
            <a:prstGeom prst="rect">
              <a:avLst/>
            </a:prstGeom>
            <a:noFill/>
          </p:spPr>
          <p:txBody>
            <a:bodyPr wrap="none" rtlCol="0">
              <a:spAutoFit/>
            </a:bodyPr>
            <a:lstStyle/>
            <a:p>
              <a:r>
                <a:rPr lang="ja-JP" altLang="en-US" b="1"/>
                <a:t>検索機能</a:t>
              </a:r>
              <a:endParaRPr kumimoji="1" lang="ja-JP" altLang="en-US" b="1"/>
            </a:p>
          </p:txBody>
        </p:sp>
        <p:grpSp>
          <p:nvGrpSpPr>
            <p:cNvPr id="55" name="グループ化 54">
              <a:extLst>
                <a:ext uri="{FF2B5EF4-FFF2-40B4-BE49-F238E27FC236}">
                  <a16:creationId xmlns:a16="http://schemas.microsoft.com/office/drawing/2014/main" id="{7E606384-AE5C-9EF7-987D-411991AAFC70}"/>
                </a:ext>
              </a:extLst>
            </p:cNvPr>
            <p:cNvGrpSpPr/>
            <p:nvPr/>
          </p:nvGrpSpPr>
          <p:grpSpPr>
            <a:xfrm>
              <a:off x="1029460" y="2083344"/>
              <a:ext cx="259588" cy="192088"/>
              <a:chOff x="4584700" y="5740400"/>
              <a:chExt cx="884959" cy="496888"/>
            </a:xfrm>
          </p:grpSpPr>
          <p:cxnSp>
            <p:nvCxnSpPr>
              <p:cNvPr id="56" name="直線コネクタ 55">
                <a:extLst>
                  <a:ext uri="{FF2B5EF4-FFF2-40B4-BE49-F238E27FC236}">
                    <a16:creationId xmlns:a16="http://schemas.microsoft.com/office/drawing/2014/main" id="{2C69AB72-89E3-CB2F-D4CF-A48CA8C837E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0A2DC9DC-7E95-A9D1-C2EF-4D92F51D107B}"/>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2ABB6624-2150-B4FB-9E15-94D182FA8A8E}"/>
              </a:ext>
            </a:extLst>
          </p:cNvPr>
          <p:cNvGrpSpPr/>
          <p:nvPr/>
        </p:nvGrpSpPr>
        <p:grpSpPr>
          <a:xfrm>
            <a:off x="2084815" y="5357004"/>
            <a:ext cx="1934213" cy="369332"/>
            <a:chOff x="1029460" y="1995430"/>
            <a:chExt cx="1934213" cy="369332"/>
          </a:xfrm>
        </p:grpSpPr>
        <p:sp>
          <p:nvSpPr>
            <p:cNvPr id="59" name="テキスト ボックス 58">
              <a:extLst>
                <a:ext uri="{FF2B5EF4-FFF2-40B4-BE49-F238E27FC236}">
                  <a16:creationId xmlns:a16="http://schemas.microsoft.com/office/drawing/2014/main" id="{1C447445-A246-3211-9D78-3833D42BA334}"/>
                </a:ext>
              </a:extLst>
            </p:cNvPr>
            <p:cNvSpPr txBox="1"/>
            <p:nvPr/>
          </p:nvSpPr>
          <p:spPr>
            <a:xfrm>
              <a:off x="1394013" y="1995430"/>
              <a:ext cx="1569660" cy="369332"/>
            </a:xfrm>
            <a:prstGeom prst="rect">
              <a:avLst/>
            </a:prstGeom>
            <a:noFill/>
          </p:spPr>
          <p:txBody>
            <a:bodyPr wrap="none" rtlCol="0">
              <a:spAutoFit/>
            </a:bodyPr>
            <a:lstStyle/>
            <a:p>
              <a:r>
                <a:rPr kumimoji="1" lang="ja-JP" altLang="en-US" b="1"/>
                <a:t>自動計算機能</a:t>
              </a:r>
            </a:p>
          </p:txBody>
        </p:sp>
        <p:grpSp>
          <p:nvGrpSpPr>
            <p:cNvPr id="60" name="グループ化 59">
              <a:extLst>
                <a:ext uri="{FF2B5EF4-FFF2-40B4-BE49-F238E27FC236}">
                  <a16:creationId xmlns:a16="http://schemas.microsoft.com/office/drawing/2014/main" id="{E837DA60-98DC-C373-96CA-8ECE0F2B6833}"/>
                </a:ext>
              </a:extLst>
            </p:cNvPr>
            <p:cNvGrpSpPr/>
            <p:nvPr/>
          </p:nvGrpSpPr>
          <p:grpSpPr>
            <a:xfrm>
              <a:off x="1029460" y="2083344"/>
              <a:ext cx="259588" cy="192088"/>
              <a:chOff x="4584700" y="5740400"/>
              <a:chExt cx="884959" cy="496888"/>
            </a:xfrm>
          </p:grpSpPr>
          <p:cxnSp>
            <p:nvCxnSpPr>
              <p:cNvPr id="61" name="直線コネクタ 60">
                <a:extLst>
                  <a:ext uri="{FF2B5EF4-FFF2-40B4-BE49-F238E27FC236}">
                    <a16:creationId xmlns:a16="http://schemas.microsoft.com/office/drawing/2014/main" id="{2B84F4D4-B3D4-766A-55D1-7C1C1F928E35}"/>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C1E9BD4-EDF2-B3EC-DC51-D49F0F86FCC6}"/>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63" name="グループ化 62">
            <a:extLst>
              <a:ext uri="{FF2B5EF4-FFF2-40B4-BE49-F238E27FC236}">
                <a16:creationId xmlns:a16="http://schemas.microsoft.com/office/drawing/2014/main" id="{CCFFB0D2-5FDF-034B-7C3A-BD43800751A5}"/>
              </a:ext>
            </a:extLst>
          </p:cNvPr>
          <p:cNvGrpSpPr/>
          <p:nvPr/>
        </p:nvGrpSpPr>
        <p:grpSpPr>
          <a:xfrm>
            <a:off x="6783040" y="2699154"/>
            <a:ext cx="2165046" cy="369332"/>
            <a:chOff x="1029460" y="1995430"/>
            <a:chExt cx="2165046" cy="369332"/>
          </a:xfrm>
        </p:grpSpPr>
        <p:sp>
          <p:nvSpPr>
            <p:cNvPr id="64" name="テキスト ボックス 63">
              <a:extLst>
                <a:ext uri="{FF2B5EF4-FFF2-40B4-BE49-F238E27FC236}">
                  <a16:creationId xmlns:a16="http://schemas.microsoft.com/office/drawing/2014/main" id="{01AB59CF-C4ED-E0D3-1E1E-79066D30B2A5}"/>
                </a:ext>
              </a:extLst>
            </p:cNvPr>
            <p:cNvSpPr txBox="1"/>
            <p:nvPr/>
          </p:nvSpPr>
          <p:spPr>
            <a:xfrm>
              <a:off x="1394013" y="1995430"/>
              <a:ext cx="1800493" cy="369332"/>
            </a:xfrm>
            <a:prstGeom prst="rect">
              <a:avLst/>
            </a:prstGeom>
            <a:noFill/>
          </p:spPr>
          <p:txBody>
            <a:bodyPr wrap="none" rtlCol="0">
              <a:spAutoFit/>
            </a:bodyPr>
            <a:lstStyle/>
            <a:p>
              <a:r>
                <a:rPr lang="ja-JP" altLang="en-US" b="1"/>
                <a:t>アドバイス機能</a:t>
              </a:r>
              <a:endParaRPr kumimoji="1" lang="ja-JP" altLang="en-US" b="1"/>
            </a:p>
          </p:txBody>
        </p:sp>
        <p:grpSp>
          <p:nvGrpSpPr>
            <p:cNvPr id="65" name="グループ化 64">
              <a:extLst>
                <a:ext uri="{FF2B5EF4-FFF2-40B4-BE49-F238E27FC236}">
                  <a16:creationId xmlns:a16="http://schemas.microsoft.com/office/drawing/2014/main" id="{C007D697-77DF-B884-0DB4-A91D089912F6}"/>
                </a:ext>
              </a:extLst>
            </p:cNvPr>
            <p:cNvGrpSpPr/>
            <p:nvPr/>
          </p:nvGrpSpPr>
          <p:grpSpPr>
            <a:xfrm>
              <a:off x="1029460" y="2083344"/>
              <a:ext cx="259588" cy="192088"/>
              <a:chOff x="4584700" y="5740400"/>
              <a:chExt cx="884959" cy="496888"/>
            </a:xfrm>
          </p:grpSpPr>
          <p:cxnSp>
            <p:nvCxnSpPr>
              <p:cNvPr id="66" name="直線コネクタ 65">
                <a:extLst>
                  <a:ext uri="{FF2B5EF4-FFF2-40B4-BE49-F238E27FC236}">
                    <a16:creationId xmlns:a16="http://schemas.microsoft.com/office/drawing/2014/main" id="{397BCC03-3BFC-344B-DD95-918D85A297E4}"/>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F5CA316-3031-1B4B-E398-073147C6D74E}"/>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68" name="グループ化 67">
            <a:extLst>
              <a:ext uri="{FF2B5EF4-FFF2-40B4-BE49-F238E27FC236}">
                <a16:creationId xmlns:a16="http://schemas.microsoft.com/office/drawing/2014/main" id="{D762D75C-66DB-5D87-8E77-6A77FD2727C9}"/>
              </a:ext>
            </a:extLst>
          </p:cNvPr>
          <p:cNvGrpSpPr/>
          <p:nvPr/>
        </p:nvGrpSpPr>
        <p:grpSpPr>
          <a:xfrm>
            <a:off x="6783040" y="3228974"/>
            <a:ext cx="3078758" cy="369332"/>
            <a:chOff x="1029460" y="1995430"/>
            <a:chExt cx="3078758" cy="369332"/>
          </a:xfrm>
        </p:grpSpPr>
        <p:sp>
          <p:nvSpPr>
            <p:cNvPr id="69" name="テキスト ボックス 68">
              <a:extLst>
                <a:ext uri="{FF2B5EF4-FFF2-40B4-BE49-F238E27FC236}">
                  <a16:creationId xmlns:a16="http://schemas.microsoft.com/office/drawing/2014/main" id="{74B2C239-22C7-7CFC-38A9-91238004B9E6}"/>
                </a:ext>
              </a:extLst>
            </p:cNvPr>
            <p:cNvSpPr txBox="1"/>
            <p:nvPr/>
          </p:nvSpPr>
          <p:spPr>
            <a:xfrm>
              <a:off x="1394013" y="1995430"/>
              <a:ext cx="2714205" cy="369332"/>
            </a:xfrm>
            <a:prstGeom prst="rect">
              <a:avLst/>
            </a:prstGeom>
            <a:noFill/>
          </p:spPr>
          <p:txBody>
            <a:bodyPr wrap="none" rtlCol="0">
              <a:spAutoFit/>
            </a:bodyPr>
            <a:lstStyle/>
            <a:p>
              <a:r>
                <a:rPr kumimoji="1" lang="ja-JP" altLang="en-US" b="1"/>
                <a:t>いいね機能</a:t>
              </a:r>
              <a:r>
                <a:rPr lang="ja-JP" altLang="en-US" b="1"/>
                <a:t>（</a:t>
              </a:r>
              <a:r>
                <a:rPr lang="en-US" altLang="ja-JP" b="1" dirty="0"/>
                <a:t>Ajax</a:t>
              </a:r>
              <a:r>
                <a:rPr lang="ja-JP" altLang="en-US" b="1"/>
                <a:t>通信）</a:t>
              </a:r>
              <a:endParaRPr kumimoji="1" lang="ja-JP" altLang="en-US" b="1"/>
            </a:p>
          </p:txBody>
        </p:sp>
        <p:grpSp>
          <p:nvGrpSpPr>
            <p:cNvPr id="70" name="グループ化 69">
              <a:extLst>
                <a:ext uri="{FF2B5EF4-FFF2-40B4-BE49-F238E27FC236}">
                  <a16:creationId xmlns:a16="http://schemas.microsoft.com/office/drawing/2014/main" id="{D5C93FFE-9174-4950-5C5F-0E362B82B2E0}"/>
                </a:ext>
              </a:extLst>
            </p:cNvPr>
            <p:cNvGrpSpPr/>
            <p:nvPr/>
          </p:nvGrpSpPr>
          <p:grpSpPr>
            <a:xfrm>
              <a:off x="1029460" y="2083344"/>
              <a:ext cx="259588" cy="192088"/>
              <a:chOff x="4584700" y="5740400"/>
              <a:chExt cx="884959" cy="496888"/>
            </a:xfrm>
          </p:grpSpPr>
          <p:cxnSp>
            <p:nvCxnSpPr>
              <p:cNvPr id="71" name="直線コネクタ 70">
                <a:extLst>
                  <a:ext uri="{FF2B5EF4-FFF2-40B4-BE49-F238E27FC236}">
                    <a16:creationId xmlns:a16="http://schemas.microsoft.com/office/drawing/2014/main" id="{A9A8E52C-2673-C02E-5257-40AA926FF3A2}"/>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F50E006-ED7F-FC65-F87F-910DBA345520}"/>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73" name="グループ化 72">
            <a:extLst>
              <a:ext uri="{FF2B5EF4-FFF2-40B4-BE49-F238E27FC236}">
                <a16:creationId xmlns:a16="http://schemas.microsoft.com/office/drawing/2014/main" id="{36A8EA53-5971-C4BF-664F-C945FA5A451B}"/>
              </a:ext>
            </a:extLst>
          </p:cNvPr>
          <p:cNvGrpSpPr/>
          <p:nvPr/>
        </p:nvGrpSpPr>
        <p:grpSpPr>
          <a:xfrm>
            <a:off x="6783040" y="3785992"/>
            <a:ext cx="1934213" cy="369332"/>
            <a:chOff x="1029460" y="1995430"/>
            <a:chExt cx="1934213" cy="369332"/>
          </a:xfrm>
        </p:grpSpPr>
        <p:sp>
          <p:nvSpPr>
            <p:cNvPr id="74" name="テキスト ボックス 73">
              <a:extLst>
                <a:ext uri="{FF2B5EF4-FFF2-40B4-BE49-F238E27FC236}">
                  <a16:creationId xmlns:a16="http://schemas.microsoft.com/office/drawing/2014/main" id="{28E0679A-1162-083F-7FCD-A13A49D85D63}"/>
                </a:ext>
              </a:extLst>
            </p:cNvPr>
            <p:cNvSpPr txBox="1"/>
            <p:nvPr/>
          </p:nvSpPr>
          <p:spPr>
            <a:xfrm>
              <a:off x="1394013" y="1995430"/>
              <a:ext cx="1569660" cy="369332"/>
            </a:xfrm>
            <a:prstGeom prst="rect">
              <a:avLst/>
            </a:prstGeom>
            <a:noFill/>
          </p:spPr>
          <p:txBody>
            <a:bodyPr wrap="none" rtlCol="0">
              <a:spAutoFit/>
            </a:bodyPr>
            <a:lstStyle/>
            <a:p>
              <a:r>
                <a:rPr kumimoji="1" lang="ja-JP" altLang="en-US" b="1"/>
                <a:t>ツイート機能</a:t>
              </a:r>
            </a:p>
          </p:txBody>
        </p:sp>
        <p:grpSp>
          <p:nvGrpSpPr>
            <p:cNvPr id="75" name="グループ化 74">
              <a:extLst>
                <a:ext uri="{FF2B5EF4-FFF2-40B4-BE49-F238E27FC236}">
                  <a16:creationId xmlns:a16="http://schemas.microsoft.com/office/drawing/2014/main" id="{0DCB265F-549A-168A-0AF0-960671A916D7}"/>
                </a:ext>
              </a:extLst>
            </p:cNvPr>
            <p:cNvGrpSpPr/>
            <p:nvPr/>
          </p:nvGrpSpPr>
          <p:grpSpPr>
            <a:xfrm>
              <a:off x="1029460" y="2083344"/>
              <a:ext cx="259588" cy="192088"/>
              <a:chOff x="4584700" y="5740400"/>
              <a:chExt cx="884959" cy="496888"/>
            </a:xfrm>
          </p:grpSpPr>
          <p:cxnSp>
            <p:nvCxnSpPr>
              <p:cNvPr id="76" name="直線コネクタ 75">
                <a:extLst>
                  <a:ext uri="{FF2B5EF4-FFF2-40B4-BE49-F238E27FC236}">
                    <a16:creationId xmlns:a16="http://schemas.microsoft.com/office/drawing/2014/main" id="{A3A58660-3226-04A7-653D-B0F4043E68A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B488D9-6BF9-5B9C-7530-1394B70C87E4}"/>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78" name="グループ化 77">
            <a:extLst>
              <a:ext uri="{FF2B5EF4-FFF2-40B4-BE49-F238E27FC236}">
                <a16:creationId xmlns:a16="http://schemas.microsoft.com/office/drawing/2014/main" id="{02F1E65B-A6DB-9F10-61B0-1FCEA808359F}"/>
              </a:ext>
            </a:extLst>
          </p:cNvPr>
          <p:cNvGrpSpPr/>
          <p:nvPr/>
        </p:nvGrpSpPr>
        <p:grpSpPr>
          <a:xfrm>
            <a:off x="6786162" y="4296456"/>
            <a:ext cx="2165046" cy="369332"/>
            <a:chOff x="1029460" y="1995430"/>
            <a:chExt cx="2165046" cy="369332"/>
          </a:xfrm>
        </p:grpSpPr>
        <p:sp>
          <p:nvSpPr>
            <p:cNvPr id="79" name="テキスト ボックス 78">
              <a:extLst>
                <a:ext uri="{FF2B5EF4-FFF2-40B4-BE49-F238E27FC236}">
                  <a16:creationId xmlns:a16="http://schemas.microsoft.com/office/drawing/2014/main" id="{46696ACC-FAA0-987C-95EA-4C1DEC7259BA}"/>
                </a:ext>
              </a:extLst>
            </p:cNvPr>
            <p:cNvSpPr txBox="1"/>
            <p:nvPr/>
          </p:nvSpPr>
          <p:spPr>
            <a:xfrm>
              <a:off x="1394013" y="1995430"/>
              <a:ext cx="1800493" cy="369332"/>
            </a:xfrm>
            <a:prstGeom prst="rect">
              <a:avLst/>
            </a:prstGeom>
            <a:noFill/>
          </p:spPr>
          <p:txBody>
            <a:bodyPr wrap="none" rtlCol="0">
              <a:spAutoFit/>
            </a:bodyPr>
            <a:lstStyle/>
            <a:p>
              <a:r>
                <a:rPr lang="ja-JP" altLang="en-US" b="1"/>
                <a:t>バリデーション</a:t>
              </a:r>
              <a:endParaRPr kumimoji="1" lang="ja-JP" altLang="en-US" b="1"/>
            </a:p>
          </p:txBody>
        </p:sp>
        <p:grpSp>
          <p:nvGrpSpPr>
            <p:cNvPr id="80" name="グループ化 79">
              <a:extLst>
                <a:ext uri="{FF2B5EF4-FFF2-40B4-BE49-F238E27FC236}">
                  <a16:creationId xmlns:a16="http://schemas.microsoft.com/office/drawing/2014/main" id="{7A342816-C036-DF6E-2E9C-C29AB29FFA1F}"/>
                </a:ext>
              </a:extLst>
            </p:cNvPr>
            <p:cNvGrpSpPr/>
            <p:nvPr/>
          </p:nvGrpSpPr>
          <p:grpSpPr>
            <a:xfrm>
              <a:off x="1029460" y="2083344"/>
              <a:ext cx="259588" cy="192088"/>
              <a:chOff x="4584700" y="5740400"/>
              <a:chExt cx="884959" cy="496888"/>
            </a:xfrm>
          </p:grpSpPr>
          <p:cxnSp>
            <p:nvCxnSpPr>
              <p:cNvPr id="81" name="直線コネクタ 80">
                <a:extLst>
                  <a:ext uri="{FF2B5EF4-FFF2-40B4-BE49-F238E27FC236}">
                    <a16:creationId xmlns:a16="http://schemas.microsoft.com/office/drawing/2014/main" id="{7EDD7B62-8A5F-BA23-DA47-055127CE53A0}"/>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799DDDA-C51D-9667-6105-8E4950D07EC8}"/>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83" name="グループ化 82">
            <a:extLst>
              <a:ext uri="{FF2B5EF4-FFF2-40B4-BE49-F238E27FC236}">
                <a16:creationId xmlns:a16="http://schemas.microsoft.com/office/drawing/2014/main" id="{522E4EFA-EC6A-7E70-0120-3A53213CA798}"/>
              </a:ext>
            </a:extLst>
          </p:cNvPr>
          <p:cNvGrpSpPr/>
          <p:nvPr/>
        </p:nvGrpSpPr>
        <p:grpSpPr>
          <a:xfrm>
            <a:off x="6783040" y="4818497"/>
            <a:ext cx="3158908" cy="369332"/>
            <a:chOff x="1029460" y="1995430"/>
            <a:chExt cx="3158908" cy="369332"/>
          </a:xfrm>
        </p:grpSpPr>
        <p:sp>
          <p:nvSpPr>
            <p:cNvPr id="84" name="テキスト ボックス 83">
              <a:extLst>
                <a:ext uri="{FF2B5EF4-FFF2-40B4-BE49-F238E27FC236}">
                  <a16:creationId xmlns:a16="http://schemas.microsoft.com/office/drawing/2014/main" id="{BEB9C415-E52C-47C2-E8AA-DA849ABED96C}"/>
                </a:ext>
              </a:extLst>
            </p:cNvPr>
            <p:cNvSpPr txBox="1"/>
            <p:nvPr/>
          </p:nvSpPr>
          <p:spPr>
            <a:xfrm>
              <a:off x="1394013" y="1995430"/>
              <a:ext cx="2794355" cy="369332"/>
            </a:xfrm>
            <a:prstGeom prst="rect">
              <a:avLst/>
            </a:prstGeom>
            <a:noFill/>
          </p:spPr>
          <p:txBody>
            <a:bodyPr wrap="none" rtlCol="0">
              <a:spAutoFit/>
            </a:bodyPr>
            <a:lstStyle/>
            <a:p>
              <a:r>
                <a:rPr lang="ja-JP" altLang="en-US" b="1"/>
                <a:t>セキュリティ（</a:t>
              </a:r>
              <a:r>
                <a:rPr lang="en-US" altLang="ja-JP" b="1" dirty="0"/>
                <a:t>CSRF</a:t>
              </a:r>
              <a:r>
                <a:rPr lang="ja-JP" altLang="en-US" b="1"/>
                <a:t>等）</a:t>
              </a:r>
              <a:endParaRPr kumimoji="1" lang="ja-JP" altLang="en-US" b="1"/>
            </a:p>
          </p:txBody>
        </p:sp>
        <p:grpSp>
          <p:nvGrpSpPr>
            <p:cNvPr id="85" name="グループ化 84">
              <a:extLst>
                <a:ext uri="{FF2B5EF4-FFF2-40B4-BE49-F238E27FC236}">
                  <a16:creationId xmlns:a16="http://schemas.microsoft.com/office/drawing/2014/main" id="{79E73CF2-B110-1209-4E2A-163E810C2D04}"/>
                </a:ext>
              </a:extLst>
            </p:cNvPr>
            <p:cNvGrpSpPr/>
            <p:nvPr/>
          </p:nvGrpSpPr>
          <p:grpSpPr>
            <a:xfrm>
              <a:off x="1029460" y="2083344"/>
              <a:ext cx="259588" cy="192088"/>
              <a:chOff x="4584700" y="5740400"/>
              <a:chExt cx="884959" cy="496888"/>
            </a:xfrm>
          </p:grpSpPr>
          <p:cxnSp>
            <p:nvCxnSpPr>
              <p:cNvPr id="86" name="直線コネクタ 85">
                <a:extLst>
                  <a:ext uri="{FF2B5EF4-FFF2-40B4-BE49-F238E27FC236}">
                    <a16:creationId xmlns:a16="http://schemas.microsoft.com/office/drawing/2014/main" id="{1E75ABAB-C9DB-23E4-865F-A3F00F761A9B}"/>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6568838-E574-EF36-365F-F207A64C7FBC}"/>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88" name="グループ化 87">
            <a:extLst>
              <a:ext uri="{FF2B5EF4-FFF2-40B4-BE49-F238E27FC236}">
                <a16:creationId xmlns:a16="http://schemas.microsoft.com/office/drawing/2014/main" id="{67004683-46B6-B9FE-DEC8-6D9530034ABF}"/>
              </a:ext>
            </a:extLst>
          </p:cNvPr>
          <p:cNvGrpSpPr/>
          <p:nvPr/>
        </p:nvGrpSpPr>
        <p:grpSpPr>
          <a:xfrm>
            <a:off x="6783040" y="5347960"/>
            <a:ext cx="3319208" cy="369332"/>
            <a:chOff x="1029460" y="1995430"/>
            <a:chExt cx="3319208" cy="369332"/>
          </a:xfrm>
        </p:grpSpPr>
        <p:sp>
          <p:nvSpPr>
            <p:cNvPr id="89" name="テキスト ボックス 88">
              <a:extLst>
                <a:ext uri="{FF2B5EF4-FFF2-40B4-BE49-F238E27FC236}">
                  <a16:creationId xmlns:a16="http://schemas.microsoft.com/office/drawing/2014/main" id="{06C100B4-AA73-55A2-2352-B1A77F4D5D1F}"/>
                </a:ext>
              </a:extLst>
            </p:cNvPr>
            <p:cNvSpPr txBox="1"/>
            <p:nvPr/>
          </p:nvSpPr>
          <p:spPr>
            <a:xfrm>
              <a:off x="1394013" y="1995430"/>
              <a:ext cx="2954655" cy="369332"/>
            </a:xfrm>
            <a:prstGeom prst="rect">
              <a:avLst/>
            </a:prstGeom>
            <a:noFill/>
          </p:spPr>
          <p:txBody>
            <a:bodyPr wrap="none" rtlCol="0">
              <a:spAutoFit/>
            </a:bodyPr>
            <a:lstStyle/>
            <a:p>
              <a:r>
                <a:rPr kumimoji="1" lang="ja-JP" altLang="en-US" b="1"/>
                <a:t>権限（ゲート・ポリシー）</a:t>
              </a:r>
            </a:p>
          </p:txBody>
        </p:sp>
        <p:grpSp>
          <p:nvGrpSpPr>
            <p:cNvPr id="90" name="グループ化 89">
              <a:extLst>
                <a:ext uri="{FF2B5EF4-FFF2-40B4-BE49-F238E27FC236}">
                  <a16:creationId xmlns:a16="http://schemas.microsoft.com/office/drawing/2014/main" id="{8CC62A21-8AF0-8BB3-D2DA-9F0EA8A70989}"/>
                </a:ext>
              </a:extLst>
            </p:cNvPr>
            <p:cNvGrpSpPr/>
            <p:nvPr/>
          </p:nvGrpSpPr>
          <p:grpSpPr>
            <a:xfrm>
              <a:off x="1029460" y="2083344"/>
              <a:ext cx="259588" cy="192088"/>
              <a:chOff x="4584700" y="5740400"/>
              <a:chExt cx="884959" cy="496888"/>
            </a:xfrm>
          </p:grpSpPr>
          <p:cxnSp>
            <p:nvCxnSpPr>
              <p:cNvPr id="91" name="直線コネクタ 90">
                <a:extLst>
                  <a:ext uri="{FF2B5EF4-FFF2-40B4-BE49-F238E27FC236}">
                    <a16:creationId xmlns:a16="http://schemas.microsoft.com/office/drawing/2014/main" id="{1BE7EC68-962B-F831-3292-C3EBF56A5BE4}"/>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E4E98FC0-A4D0-8216-C3B9-B4D39B196B43}"/>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93" name="グループ化 92">
            <a:extLst>
              <a:ext uri="{FF2B5EF4-FFF2-40B4-BE49-F238E27FC236}">
                <a16:creationId xmlns:a16="http://schemas.microsoft.com/office/drawing/2014/main" id="{FF9B3BAF-AE80-DF16-8C5D-C8C15D358923}"/>
              </a:ext>
            </a:extLst>
          </p:cNvPr>
          <p:cNvGrpSpPr/>
          <p:nvPr/>
        </p:nvGrpSpPr>
        <p:grpSpPr>
          <a:xfrm>
            <a:off x="6783040" y="2202392"/>
            <a:ext cx="3540422" cy="369332"/>
            <a:chOff x="1029460" y="1995430"/>
            <a:chExt cx="3540422" cy="369332"/>
          </a:xfrm>
        </p:grpSpPr>
        <p:sp>
          <p:nvSpPr>
            <p:cNvPr id="94" name="テキスト ボックス 93">
              <a:extLst>
                <a:ext uri="{FF2B5EF4-FFF2-40B4-BE49-F238E27FC236}">
                  <a16:creationId xmlns:a16="http://schemas.microsoft.com/office/drawing/2014/main" id="{4B3BDCF0-E55A-3906-F26B-44DD6F5133D2}"/>
                </a:ext>
              </a:extLst>
            </p:cNvPr>
            <p:cNvSpPr txBox="1"/>
            <p:nvPr/>
          </p:nvSpPr>
          <p:spPr>
            <a:xfrm>
              <a:off x="1394013" y="1995430"/>
              <a:ext cx="3175869" cy="369332"/>
            </a:xfrm>
            <a:prstGeom prst="rect">
              <a:avLst/>
            </a:prstGeom>
            <a:noFill/>
          </p:spPr>
          <p:txBody>
            <a:bodyPr wrap="none" rtlCol="0">
              <a:spAutoFit/>
            </a:bodyPr>
            <a:lstStyle/>
            <a:p>
              <a:r>
                <a:rPr lang="ja-JP" altLang="en-US" b="1"/>
                <a:t>無限スクロール（</a:t>
              </a:r>
              <a:r>
                <a:rPr lang="en-US" altLang="ja-JP" b="1" dirty="0"/>
                <a:t>Ajax</a:t>
              </a:r>
              <a:r>
                <a:rPr lang="ja-JP" altLang="en-US" b="1"/>
                <a:t>通信）</a:t>
              </a:r>
              <a:endParaRPr kumimoji="1" lang="ja-JP" altLang="en-US" b="1"/>
            </a:p>
          </p:txBody>
        </p:sp>
        <p:grpSp>
          <p:nvGrpSpPr>
            <p:cNvPr id="95" name="グループ化 94">
              <a:extLst>
                <a:ext uri="{FF2B5EF4-FFF2-40B4-BE49-F238E27FC236}">
                  <a16:creationId xmlns:a16="http://schemas.microsoft.com/office/drawing/2014/main" id="{5C275B2C-D9ED-43BA-5FAB-8AF0EAEE723B}"/>
                </a:ext>
              </a:extLst>
            </p:cNvPr>
            <p:cNvGrpSpPr/>
            <p:nvPr/>
          </p:nvGrpSpPr>
          <p:grpSpPr>
            <a:xfrm>
              <a:off x="1029460" y="2083344"/>
              <a:ext cx="259588" cy="192088"/>
              <a:chOff x="4584700" y="5740400"/>
              <a:chExt cx="884959" cy="496888"/>
            </a:xfrm>
          </p:grpSpPr>
          <p:cxnSp>
            <p:nvCxnSpPr>
              <p:cNvPr id="96" name="直線コネクタ 95">
                <a:extLst>
                  <a:ext uri="{FF2B5EF4-FFF2-40B4-BE49-F238E27FC236}">
                    <a16:creationId xmlns:a16="http://schemas.microsoft.com/office/drawing/2014/main" id="{B9DE2E1B-5743-1E0E-C05E-DE7B005A41E3}"/>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4FA3FE4B-39C9-D50F-B632-819919273C1C}"/>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4357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F080C9-82F2-D433-4672-9910E6AFC567}"/>
              </a:ext>
            </a:extLst>
          </p:cNvPr>
          <p:cNvSpPr>
            <a:spLocks noGrp="1"/>
          </p:cNvSpPr>
          <p:nvPr>
            <p:ph type="title"/>
          </p:nvPr>
        </p:nvSpPr>
        <p:spPr/>
        <p:txBody>
          <a:bodyPr/>
          <a:lstStyle/>
          <a:p>
            <a:r>
              <a:rPr kumimoji="1" lang="ja-JP" altLang="en-US"/>
              <a:t>デモの流れ</a:t>
            </a:r>
          </a:p>
        </p:txBody>
      </p:sp>
      <p:grpSp>
        <p:nvGrpSpPr>
          <p:cNvPr id="4" name="グループ化 3">
            <a:extLst>
              <a:ext uri="{FF2B5EF4-FFF2-40B4-BE49-F238E27FC236}">
                <a16:creationId xmlns:a16="http://schemas.microsoft.com/office/drawing/2014/main" id="{E2D024AF-10E0-E3EC-EE64-E11E8AE252FA}"/>
              </a:ext>
            </a:extLst>
          </p:cNvPr>
          <p:cNvGrpSpPr/>
          <p:nvPr/>
        </p:nvGrpSpPr>
        <p:grpSpPr>
          <a:xfrm>
            <a:off x="793749" y="1144466"/>
            <a:ext cx="10604500" cy="4991100"/>
            <a:chOff x="793749" y="933450"/>
            <a:chExt cx="10604500" cy="4991100"/>
          </a:xfrm>
        </p:grpSpPr>
        <p:sp>
          <p:nvSpPr>
            <p:cNvPr id="5" name="正方形/長方形 4">
              <a:extLst>
                <a:ext uri="{FF2B5EF4-FFF2-40B4-BE49-F238E27FC236}">
                  <a16:creationId xmlns:a16="http://schemas.microsoft.com/office/drawing/2014/main" id="{83B24A03-173B-ED5E-A492-B41A1E9F3727}"/>
                </a:ext>
              </a:extLst>
            </p:cNvPr>
            <p:cNvSpPr/>
            <p:nvPr/>
          </p:nvSpPr>
          <p:spPr>
            <a:xfrm>
              <a:off x="793749" y="1104899"/>
              <a:ext cx="10604500" cy="48196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ホームベース 5">
              <a:extLst>
                <a:ext uri="{FF2B5EF4-FFF2-40B4-BE49-F238E27FC236}">
                  <a16:creationId xmlns:a16="http://schemas.microsoft.com/office/drawing/2014/main" id="{372FF64A-91D8-1958-0F60-ED45752564FE}"/>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フロー</a:t>
              </a:r>
            </a:p>
          </p:txBody>
        </p:sp>
      </p:grpSp>
      <p:grpSp>
        <p:nvGrpSpPr>
          <p:cNvPr id="7" name="グループ化 6">
            <a:extLst>
              <a:ext uri="{FF2B5EF4-FFF2-40B4-BE49-F238E27FC236}">
                <a16:creationId xmlns:a16="http://schemas.microsoft.com/office/drawing/2014/main" id="{2BBCBE29-ACC6-9B58-EC00-7A14A20C7F36}"/>
              </a:ext>
            </a:extLst>
          </p:cNvPr>
          <p:cNvGrpSpPr/>
          <p:nvPr/>
        </p:nvGrpSpPr>
        <p:grpSpPr>
          <a:xfrm>
            <a:off x="1187449" y="1798579"/>
            <a:ext cx="3184387" cy="369332"/>
            <a:chOff x="1193800" y="2166880"/>
            <a:chExt cx="3184387" cy="369332"/>
          </a:xfrm>
        </p:grpSpPr>
        <p:sp>
          <p:nvSpPr>
            <p:cNvPr id="8" name="テキスト ボックス 7">
              <a:extLst>
                <a:ext uri="{FF2B5EF4-FFF2-40B4-BE49-F238E27FC236}">
                  <a16:creationId xmlns:a16="http://schemas.microsoft.com/office/drawing/2014/main" id="{3EF0B3DD-8C57-6A5C-7338-FD730BBD2BF8}"/>
                </a:ext>
              </a:extLst>
            </p:cNvPr>
            <p:cNvSpPr txBox="1"/>
            <p:nvPr/>
          </p:nvSpPr>
          <p:spPr>
            <a:xfrm>
              <a:off x="1654364" y="2166880"/>
              <a:ext cx="2723823" cy="369332"/>
            </a:xfrm>
            <a:prstGeom prst="rect">
              <a:avLst/>
            </a:prstGeom>
            <a:noFill/>
          </p:spPr>
          <p:txBody>
            <a:bodyPr wrap="none" rtlCol="0">
              <a:spAutoFit/>
            </a:bodyPr>
            <a:lstStyle/>
            <a:p>
              <a:r>
                <a:rPr lang="ja-JP" altLang="en-US" b="1"/>
                <a:t>ログイン、ユーザー登録</a:t>
              </a:r>
              <a:endParaRPr kumimoji="1" lang="ja-JP" altLang="en-US"/>
            </a:p>
          </p:txBody>
        </p:sp>
        <p:sp>
          <p:nvSpPr>
            <p:cNvPr id="9" name="円/楕円 8">
              <a:extLst>
                <a:ext uri="{FF2B5EF4-FFF2-40B4-BE49-F238E27FC236}">
                  <a16:creationId xmlns:a16="http://schemas.microsoft.com/office/drawing/2014/main" id="{59197E9A-FE81-00DD-5374-F13AD840A6D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10" name="グループ化 9">
            <a:extLst>
              <a:ext uri="{FF2B5EF4-FFF2-40B4-BE49-F238E27FC236}">
                <a16:creationId xmlns:a16="http://schemas.microsoft.com/office/drawing/2014/main" id="{58412B2F-A7BA-80F7-7BEC-0314A994019A}"/>
              </a:ext>
            </a:extLst>
          </p:cNvPr>
          <p:cNvGrpSpPr/>
          <p:nvPr/>
        </p:nvGrpSpPr>
        <p:grpSpPr>
          <a:xfrm>
            <a:off x="793749" y="7111081"/>
            <a:ext cx="8955197" cy="369332"/>
            <a:chOff x="1193800" y="2166880"/>
            <a:chExt cx="8955197" cy="369332"/>
          </a:xfrm>
        </p:grpSpPr>
        <p:sp>
          <p:nvSpPr>
            <p:cNvPr id="11" name="テキスト ボックス 10">
              <a:extLst>
                <a:ext uri="{FF2B5EF4-FFF2-40B4-BE49-F238E27FC236}">
                  <a16:creationId xmlns:a16="http://schemas.microsoft.com/office/drawing/2014/main" id="{1E7FB5CD-81BF-1704-6746-2D8A7FB502D3}"/>
                </a:ext>
              </a:extLst>
            </p:cNvPr>
            <p:cNvSpPr txBox="1"/>
            <p:nvPr/>
          </p:nvSpPr>
          <p:spPr>
            <a:xfrm>
              <a:off x="1654364" y="2166880"/>
              <a:ext cx="8494633" cy="369332"/>
            </a:xfrm>
            <a:prstGeom prst="rect">
              <a:avLst/>
            </a:prstGeom>
            <a:noFill/>
          </p:spPr>
          <p:txBody>
            <a:bodyPr wrap="square" rtlCol="0">
              <a:spAutoFit/>
            </a:bodyPr>
            <a:lstStyle/>
            <a:p>
              <a:r>
                <a:rPr lang="ja-JP" altLang="en-US" b="1"/>
                <a:t>食材登録　→　卵を登録。</a:t>
              </a:r>
            </a:p>
          </p:txBody>
        </p:sp>
        <p:sp>
          <p:nvSpPr>
            <p:cNvPr id="12" name="円/楕円 11">
              <a:extLst>
                <a:ext uri="{FF2B5EF4-FFF2-40B4-BE49-F238E27FC236}">
                  <a16:creationId xmlns:a16="http://schemas.microsoft.com/office/drawing/2014/main" id="{DADB4F58-246F-2F3E-583A-0CD6ADC8ABE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3" name="グループ化 12">
            <a:extLst>
              <a:ext uri="{FF2B5EF4-FFF2-40B4-BE49-F238E27FC236}">
                <a16:creationId xmlns:a16="http://schemas.microsoft.com/office/drawing/2014/main" id="{5AF16BB6-4093-94B4-A877-9EADD31724C3}"/>
              </a:ext>
            </a:extLst>
          </p:cNvPr>
          <p:cNvGrpSpPr/>
          <p:nvPr/>
        </p:nvGrpSpPr>
        <p:grpSpPr>
          <a:xfrm>
            <a:off x="1187449" y="2487061"/>
            <a:ext cx="4706724" cy="369332"/>
            <a:chOff x="1193800" y="2166880"/>
            <a:chExt cx="4706724" cy="369332"/>
          </a:xfrm>
        </p:grpSpPr>
        <p:sp>
          <p:nvSpPr>
            <p:cNvPr id="14" name="テキスト ボックス 13">
              <a:extLst>
                <a:ext uri="{FF2B5EF4-FFF2-40B4-BE49-F238E27FC236}">
                  <a16:creationId xmlns:a16="http://schemas.microsoft.com/office/drawing/2014/main" id="{2E98BDE9-3BFD-2CC2-CA81-CB43A2B41EC3}"/>
                </a:ext>
              </a:extLst>
            </p:cNvPr>
            <p:cNvSpPr txBox="1"/>
            <p:nvPr/>
          </p:nvSpPr>
          <p:spPr>
            <a:xfrm>
              <a:off x="1654364" y="2166880"/>
              <a:ext cx="4246160" cy="369332"/>
            </a:xfrm>
            <a:prstGeom prst="rect">
              <a:avLst/>
            </a:prstGeom>
            <a:noFill/>
          </p:spPr>
          <p:txBody>
            <a:bodyPr wrap="square" rtlCol="0">
              <a:spAutoFit/>
            </a:bodyPr>
            <a:lstStyle/>
            <a:p>
              <a:r>
                <a:rPr lang="ja-JP" altLang="en-US" b="1"/>
                <a:t>レシピを登録　→　親子丼を登録</a:t>
              </a:r>
            </a:p>
          </p:txBody>
        </p:sp>
        <p:sp>
          <p:nvSpPr>
            <p:cNvPr id="15" name="円/楕円 14">
              <a:extLst>
                <a:ext uri="{FF2B5EF4-FFF2-40B4-BE49-F238E27FC236}">
                  <a16:creationId xmlns:a16="http://schemas.microsoft.com/office/drawing/2014/main" id="{EC08454E-549A-6F69-0AFA-D81EBFB0F0D4}"/>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6" name="グループ化 15">
            <a:extLst>
              <a:ext uri="{FF2B5EF4-FFF2-40B4-BE49-F238E27FC236}">
                <a16:creationId xmlns:a16="http://schemas.microsoft.com/office/drawing/2014/main" id="{768D05DC-7212-BDC8-93A9-D99666D38763}"/>
              </a:ext>
            </a:extLst>
          </p:cNvPr>
          <p:cNvGrpSpPr/>
          <p:nvPr/>
        </p:nvGrpSpPr>
        <p:grpSpPr>
          <a:xfrm>
            <a:off x="1186898" y="4619788"/>
            <a:ext cx="2261057" cy="369332"/>
            <a:chOff x="1193800" y="2166880"/>
            <a:chExt cx="2261057" cy="369332"/>
          </a:xfrm>
        </p:grpSpPr>
        <p:sp>
          <p:nvSpPr>
            <p:cNvPr id="17" name="テキスト ボックス 16">
              <a:extLst>
                <a:ext uri="{FF2B5EF4-FFF2-40B4-BE49-F238E27FC236}">
                  <a16:creationId xmlns:a16="http://schemas.microsoft.com/office/drawing/2014/main" id="{E749EEE1-2C1F-118B-C6DC-CBF4CB05B098}"/>
                </a:ext>
              </a:extLst>
            </p:cNvPr>
            <p:cNvSpPr txBox="1"/>
            <p:nvPr/>
          </p:nvSpPr>
          <p:spPr>
            <a:xfrm>
              <a:off x="1654364" y="2166880"/>
              <a:ext cx="1800493" cy="369332"/>
            </a:xfrm>
            <a:prstGeom prst="rect">
              <a:avLst/>
            </a:prstGeom>
            <a:noFill/>
          </p:spPr>
          <p:txBody>
            <a:bodyPr wrap="none" rtlCol="0">
              <a:spAutoFit/>
            </a:bodyPr>
            <a:lstStyle/>
            <a:p>
              <a:r>
                <a:rPr lang="ja-JP" altLang="en-US" b="1"/>
                <a:t>食事記録を登録</a:t>
              </a:r>
            </a:p>
          </p:txBody>
        </p:sp>
        <p:sp>
          <p:nvSpPr>
            <p:cNvPr id="18" name="円/楕円 17">
              <a:extLst>
                <a:ext uri="{FF2B5EF4-FFF2-40B4-BE49-F238E27FC236}">
                  <a16:creationId xmlns:a16="http://schemas.microsoft.com/office/drawing/2014/main" id="{5533EAE8-E1B4-FE2C-9103-E29E469EC1C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５</a:t>
              </a:r>
              <a:endParaRPr kumimoji="1" lang="ja-JP" altLang="en-US" b="1"/>
            </a:p>
          </p:txBody>
        </p:sp>
      </p:grpSp>
      <p:grpSp>
        <p:nvGrpSpPr>
          <p:cNvPr id="19" name="グループ化 18">
            <a:extLst>
              <a:ext uri="{FF2B5EF4-FFF2-40B4-BE49-F238E27FC236}">
                <a16:creationId xmlns:a16="http://schemas.microsoft.com/office/drawing/2014/main" id="{7E5132C3-40CA-1409-2F4F-41E5D105EFFE}"/>
              </a:ext>
            </a:extLst>
          </p:cNvPr>
          <p:cNvGrpSpPr/>
          <p:nvPr/>
        </p:nvGrpSpPr>
        <p:grpSpPr>
          <a:xfrm>
            <a:off x="1187449" y="3188117"/>
            <a:ext cx="1799392" cy="369332"/>
            <a:chOff x="1193800" y="2166880"/>
            <a:chExt cx="1799392" cy="369332"/>
          </a:xfrm>
        </p:grpSpPr>
        <p:sp>
          <p:nvSpPr>
            <p:cNvPr id="20" name="テキスト ボックス 19">
              <a:extLst>
                <a:ext uri="{FF2B5EF4-FFF2-40B4-BE49-F238E27FC236}">
                  <a16:creationId xmlns:a16="http://schemas.microsoft.com/office/drawing/2014/main" id="{57CA4106-D02B-D682-78C3-23575D617B3A}"/>
                </a:ext>
              </a:extLst>
            </p:cNvPr>
            <p:cNvSpPr txBox="1"/>
            <p:nvPr/>
          </p:nvSpPr>
          <p:spPr>
            <a:xfrm>
              <a:off x="1654364" y="2166880"/>
              <a:ext cx="1338828" cy="369332"/>
            </a:xfrm>
            <a:prstGeom prst="rect">
              <a:avLst/>
            </a:prstGeom>
            <a:noFill/>
          </p:spPr>
          <p:txBody>
            <a:bodyPr wrap="none" rtlCol="0">
              <a:spAutoFit/>
            </a:bodyPr>
            <a:lstStyle/>
            <a:p>
              <a:r>
                <a:rPr lang="ja-JP" altLang="en-US" b="1"/>
                <a:t>いいね機能</a:t>
              </a:r>
            </a:p>
          </p:txBody>
        </p:sp>
        <p:sp>
          <p:nvSpPr>
            <p:cNvPr id="21" name="円/楕円 20">
              <a:extLst>
                <a:ext uri="{FF2B5EF4-FFF2-40B4-BE49-F238E27FC236}">
                  <a16:creationId xmlns:a16="http://schemas.microsoft.com/office/drawing/2014/main" id="{897B75B4-B830-FF15-A810-6CC0A11325C0}"/>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22" name="グループ化 21">
            <a:extLst>
              <a:ext uri="{FF2B5EF4-FFF2-40B4-BE49-F238E27FC236}">
                <a16:creationId xmlns:a16="http://schemas.microsoft.com/office/drawing/2014/main" id="{1B398F3B-52DB-2B9B-445F-CE35FC85A7DD}"/>
              </a:ext>
            </a:extLst>
          </p:cNvPr>
          <p:cNvGrpSpPr/>
          <p:nvPr/>
        </p:nvGrpSpPr>
        <p:grpSpPr>
          <a:xfrm>
            <a:off x="1187449" y="3915949"/>
            <a:ext cx="2060426" cy="369332"/>
            <a:chOff x="1193800" y="2166880"/>
            <a:chExt cx="2060426" cy="369332"/>
          </a:xfrm>
        </p:grpSpPr>
        <p:sp>
          <p:nvSpPr>
            <p:cNvPr id="23" name="テキスト ボックス 22">
              <a:extLst>
                <a:ext uri="{FF2B5EF4-FFF2-40B4-BE49-F238E27FC236}">
                  <a16:creationId xmlns:a16="http://schemas.microsoft.com/office/drawing/2014/main" id="{9770AB55-1379-8AF6-6D5C-E5BD42E9AB61}"/>
                </a:ext>
              </a:extLst>
            </p:cNvPr>
            <p:cNvSpPr txBox="1"/>
            <p:nvPr/>
          </p:nvSpPr>
          <p:spPr>
            <a:xfrm>
              <a:off x="1654364" y="2166880"/>
              <a:ext cx="1599862" cy="369332"/>
            </a:xfrm>
            <a:prstGeom prst="rect">
              <a:avLst/>
            </a:prstGeom>
            <a:noFill/>
          </p:spPr>
          <p:txBody>
            <a:bodyPr wrap="none" rtlCol="0">
              <a:spAutoFit/>
            </a:bodyPr>
            <a:lstStyle/>
            <a:p>
              <a:r>
                <a:rPr lang="en-US" altLang="ja-JP" b="1" dirty="0"/>
                <a:t>Twitter</a:t>
              </a:r>
              <a:r>
                <a:rPr lang="ja-JP" altLang="en-US" b="1"/>
                <a:t>に投稿</a:t>
              </a:r>
              <a:endParaRPr lang="ja-JP" altLang="en-US"/>
            </a:p>
          </p:txBody>
        </p:sp>
        <p:sp>
          <p:nvSpPr>
            <p:cNvPr id="24" name="円/楕円 23">
              <a:extLst>
                <a:ext uri="{FF2B5EF4-FFF2-40B4-BE49-F238E27FC236}">
                  <a16:creationId xmlns:a16="http://schemas.microsoft.com/office/drawing/2014/main" id="{E0D92FCA-CCDD-A59C-233D-61D96CF36F47}"/>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25" name="グループ化 24">
            <a:extLst>
              <a:ext uri="{FF2B5EF4-FFF2-40B4-BE49-F238E27FC236}">
                <a16:creationId xmlns:a16="http://schemas.microsoft.com/office/drawing/2014/main" id="{0E430A13-89B5-8350-4B9C-867756361C25}"/>
              </a:ext>
            </a:extLst>
          </p:cNvPr>
          <p:cNvGrpSpPr/>
          <p:nvPr/>
        </p:nvGrpSpPr>
        <p:grpSpPr>
          <a:xfrm>
            <a:off x="6907008" y="2155478"/>
            <a:ext cx="1934213" cy="369332"/>
            <a:chOff x="1029460" y="1995430"/>
            <a:chExt cx="1934213" cy="369332"/>
          </a:xfrm>
        </p:grpSpPr>
        <p:sp>
          <p:nvSpPr>
            <p:cNvPr id="26" name="テキスト ボックス 25">
              <a:extLst>
                <a:ext uri="{FF2B5EF4-FFF2-40B4-BE49-F238E27FC236}">
                  <a16:creationId xmlns:a16="http://schemas.microsoft.com/office/drawing/2014/main" id="{21CC5880-CCEF-B66D-E46E-37BEEBF83423}"/>
                </a:ext>
              </a:extLst>
            </p:cNvPr>
            <p:cNvSpPr txBox="1"/>
            <p:nvPr/>
          </p:nvSpPr>
          <p:spPr>
            <a:xfrm>
              <a:off x="1394013" y="1995430"/>
              <a:ext cx="1569660" cy="369332"/>
            </a:xfrm>
            <a:prstGeom prst="rect">
              <a:avLst/>
            </a:prstGeom>
            <a:noFill/>
          </p:spPr>
          <p:txBody>
            <a:bodyPr wrap="none" rtlCol="0">
              <a:spAutoFit/>
            </a:bodyPr>
            <a:lstStyle/>
            <a:p>
              <a:r>
                <a:rPr kumimoji="1" lang="ja-JP" altLang="en-US" b="1"/>
                <a:t>並び替え機能</a:t>
              </a:r>
            </a:p>
          </p:txBody>
        </p:sp>
        <p:grpSp>
          <p:nvGrpSpPr>
            <p:cNvPr id="27" name="グループ化 26">
              <a:extLst>
                <a:ext uri="{FF2B5EF4-FFF2-40B4-BE49-F238E27FC236}">
                  <a16:creationId xmlns:a16="http://schemas.microsoft.com/office/drawing/2014/main" id="{0C6C7A12-F277-ECAC-1911-3A930CAA47D3}"/>
                </a:ext>
              </a:extLst>
            </p:cNvPr>
            <p:cNvGrpSpPr/>
            <p:nvPr/>
          </p:nvGrpSpPr>
          <p:grpSpPr>
            <a:xfrm>
              <a:off x="1029460" y="2083344"/>
              <a:ext cx="259588" cy="192088"/>
              <a:chOff x="4584700" y="5740400"/>
              <a:chExt cx="884959" cy="496888"/>
            </a:xfrm>
          </p:grpSpPr>
          <p:cxnSp>
            <p:nvCxnSpPr>
              <p:cNvPr id="28" name="直線コネクタ 27">
                <a:extLst>
                  <a:ext uri="{FF2B5EF4-FFF2-40B4-BE49-F238E27FC236}">
                    <a16:creationId xmlns:a16="http://schemas.microsoft.com/office/drawing/2014/main" id="{0442DF3F-3A28-7E27-B065-43353FA47698}"/>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ABEA803-642F-EBBE-AF32-3407E94FEC0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0" name="グループ化 29">
            <a:extLst>
              <a:ext uri="{FF2B5EF4-FFF2-40B4-BE49-F238E27FC236}">
                <a16:creationId xmlns:a16="http://schemas.microsoft.com/office/drawing/2014/main" id="{667DABF8-34F8-6C36-D6CB-6E616B32B569}"/>
              </a:ext>
            </a:extLst>
          </p:cNvPr>
          <p:cNvGrpSpPr/>
          <p:nvPr/>
        </p:nvGrpSpPr>
        <p:grpSpPr>
          <a:xfrm>
            <a:off x="6907008" y="2684941"/>
            <a:ext cx="1472549" cy="369332"/>
            <a:chOff x="1029460" y="1995430"/>
            <a:chExt cx="1472549" cy="369332"/>
          </a:xfrm>
        </p:grpSpPr>
        <p:sp>
          <p:nvSpPr>
            <p:cNvPr id="31" name="テキスト ボックス 30">
              <a:extLst>
                <a:ext uri="{FF2B5EF4-FFF2-40B4-BE49-F238E27FC236}">
                  <a16:creationId xmlns:a16="http://schemas.microsoft.com/office/drawing/2014/main" id="{6730AE4E-C36E-10BE-3CB2-400BE9073562}"/>
                </a:ext>
              </a:extLst>
            </p:cNvPr>
            <p:cNvSpPr txBox="1"/>
            <p:nvPr/>
          </p:nvSpPr>
          <p:spPr>
            <a:xfrm>
              <a:off x="1394013" y="1995430"/>
              <a:ext cx="1107996" cy="369332"/>
            </a:xfrm>
            <a:prstGeom prst="rect">
              <a:avLst/>
            </a:prstGeom>
            <a:noFill/>
          </p:spPr>
          <p:txBody>
            <a:bodyPr wrap="none" rtlCol="0">
              <a:spAutoFit/>
            </a:bodyPr>
            <a:lstStyle/>
            <a:p>
              <a:r>
                <a:rPr lang="ja-JP" altLang="en-US" b="1"/>
                <a:t>検索機能</a:t>
              </a:r>
              <a:endParaRPr kumimoji="1" lang="ja-JP" altLang="en-US" b="1"/>
            </a:p>
          </p:txBody>
        </p:sp>
        <p:grpSp>
          <p:nvGrpSpPr>
            <p:cNvPr id="32" name="グループ化 31">
              <a:extLst>
                <a:ext uri="{FF2B5EF4-FFF2-40B4-BE49-F238E27FC236}">
                  <a16:creationId xmlns:a16="http://schemas.microsoft.com/office/drawing/2014/main" id="{7CE93279-AF9C-FD90-834E-0F5EB7F80060}"/>
                </a:ext>
              </a:extLst>
            </p:cNvPr>
            <p:cNvGrpSpPr/>
            <p:nvPr/>
          </p:nvGrpSpPr>
          <p:grpSpPr>
            <a:xfrm>
              <a:off x="1029460" y="2083344"/>
              <a:ext cx="259588" cy="192088"/>
              <a:chOff x="4584700" y="5740400"/>
              <a:chExt cx="884959" cy="496888"/>
            </a:xfrm>
          </p:grpSpPr>
          <p:cxnSp>
            <p:nvCxnSpPr>
              <p:cNvPr id="33" name="直線コネクタ 32">
                <a:extLst>
                  <a:ext uri="{FF2B5EF4-FFF2-40B4-BE49-F238E27FC236}">
                    <a16:creationId xmlns:a16="http://schemas.microsoft.com/office/drawing/2014/main" id="{46A4EED5-14FF-9E4A-AE5E-4678107FD08D}"/>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02EE605-E947-388F-7F12-4252925217E7}"/>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35" name="グループ化 34">
            <a:extLst>
              <a:ext uri="{FF2B5EF4-FFF2-40B4-BE49-F238E27FC236}">
                <a16:creationId xmlns:a16="http://schemas.microsoft.com/office/drawing/2014/main" id="{9B91D443-E345-6785-CE4C-63D3E736D2A7}"/>
              </a:ext>
            </a:extLst>
          </p:cNvPr>
          <p:cNvGrpSpPr/>
          <p:nvPr/>
        </p:nvGrpSpPr>
        <p:grpSpPr>
          <a:xfrm>
            <a:off x="6907008" y="3203533"/>
            <a:ext cx="1934213" cy="369332"/>
            <a:chOff x="1029460" y="1995430"/>
            <a:chExt cx="1934213" cy="369332"/>
          </a:xfrm>
        </p:grpSpPr>
        <p:sp>
          <p:nvSpPr>
            <p:cNvPr id="36" name="テキスト ボックス 35">
              <a:extLst>
                <a:ext uri="{FF2B5EF4-FFF2-40B4-BE49-F238E27FC236}">
                  <a16:creationId xmlns:a16="http://schemas.microsoft.com/office/drawing/2014/main" id="{D5FB2E11-7268-38F4-D569-F7FC76FFF41D}"/>
                </a:ext>
              </a:extLst>
            </p:cNvPr>
            <p:cNvSpPr txBox="1"/>
            <p:nvPr/>
          </p:nvSpPr>
          <p:spPr>
            <a:xfrm>
              <a:off x="1394013" y="1995430"/>
              <a:ext cx="1569660" cy="369332"/>
            </a:xfrm>
            <a:prstGeom prst="rect">
              <a:avLst/>
            </a:prstGeom>
            <a:noFill/>
          </p:spPr>
          <p:txBody>
            <a:bodyPr wrap="none" rtlCol="0">
              <a:spAutoFit/>
            </a:bodyPr>
            <a:lstStyle/>
            <a:p>
              <a:r>
                <a:rPr kumimoji="1" lang="ja-JP" altLang="en-US" b="1"/>
                <a:t>自動計算機能</a:t>
              </a:r>
            </a:p>
          </p:txBody>
        </p:sp>
        <p:grpSp>
          <p:nvGrpSpPr>
            <p:cNvPr id="37" name="グループ化 36">
              <a:extLst>
                <a:ext uri="{FF2B5EF4-FFF2-40B4-BE49-F238E27FC236}">
                  <a16:creationId xmlns:a16="http://schemas.microsoft.com/office/drawing/2014/main" id="{C696E04D-2ACF-CFE4-8298-78CBA8DE87F2}"/>
                </a:ext>
              </a:extLst>
            </p:cNvPr>
            <p:cNvGrpSpPr/>
            <p:nvPr/>
          </p:nvGrpSpPr>
          <p:grpSpPr>
            <a:xfrm>
              <a:off x="1029460" y="2083344"/>
              <a:ext cx="259588" cy="192088"/>
              <a:chOff x="4584700" y="5740400"/>
              <a:chExt cx="884959" cy="496888"/>
            </a:xfrm>
          </p:grpSpPr>
          <p:cxnSp>
            <p:nvCxnSpPr>
              <p:cNvPr id="38" name="直線コネクタ 37">
                <a:extLst>
                  <a:ext uri="{FF2B5EF4-FFF2-40B4-BE49-F238E27FC236}">
                    <a16:creationId xmlns:a16="http://schemas.microsoft.com/office/drawing/2014/main" id="{D9E6C9D5-EBD7-77D7-80EB-BB9B394B8A15}"/>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B97253B-2668-14E2-064C-6A693C084C71}"/>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0" name="グループ化 39">
            <a:extLst>
              <a:ext uri="{FF2B5EF4-FFF2-40B4-BE49-F238E27FC236}">
                <a16:creationId xmlns:a16="http://schemas.microsoft.com/office/drawing/2014/main" id="{33621C61-3533-2C48-179E-3684F8F15FED}"/>
              </a:ext>
            </a:extLst>
          </p:cNvPr>
          <p:cNvGrpSpPr/>
          <p:nvPr/>
        </p:nvGrpSpPr>
        <p:grpSpPr>
          <a:xfrm>
            <a:off x="6907008" y="4203638"/>
            <a:ext cx="2165046" cy="369332"/>
            <a:chOff x="1029460" y="1995430"/>
            <a:chExt cx="2165046" cy="369332"/>
          </a:xfrm>
        </p:grpSpPr>
        <p:sp>
          <p:nvSpPr>
            <p:cNvPr id="41" name="テキスト ボックス 40">
              <a:extLst>
                <a:ext uri="{FF2B5EF4-FFF2-40B4-BE49-F238E27FC236}">
                  <a16:creationId xmlns:a16="http://schemas.microsoft.com/office/drawing/2014/main" id="{2D82A12A-A57B-109A-1968-424B7DC6360B}"/>
                </a:ext>
              </a:extLst>
            </p:cNvPr>
            <p:cNvSpPr txBox="1"/>
            <p:nvPr/>
          </p:nvSpPr>
          <p:spPr>
            <a:xfrm>
              <a:off x="1394013" y="1995430"/>
              <a:ext cx="1800493" cy="369332"/>
            </a:xfrm>
            <a:prstGeom prst="rect">
              <a:avLst/>
            </a:prstGeom>
            <a:noFill/>
          </p:spPr>
          <p:txBody>
            <a:bodyPr wrap="none" rtlCol="0">
              <a:spAutoFit/>
            </a:bodyPr>
            <a:lstStyle/>
            <a:p>
              <a:r>
                <a:rPr lang="ja-JP" altLang="en-US" b="1"/>
                <a:t>バリデーション</a:t>
              </a:r>
              <a:endParaRPr kumimoji="1" lang="ja-JP" altLang="en-US" b="1"/>
            </a:p>
          </p:txBody>
        </p:sp>
        <p:grpSp>
          <p:nvGrpSpPr>
            <p:cNvPr id="42" name="グループ化 41">
              <a:extLst>
                <a:ext uri="{FF2B5EF4-FFF2-40B4-BE49-F238E27FC236}">
                  <a16:creationId xmlns:a16="http://schemas.microsoft.com/office/drawing/2014/main" id="{B151DEFD-A23A-4538-35D9-125DF9895727}"/>
                </a:ext>
              </a:extLst>
            </p:cNvPr>
            <p:cNvGrpSpPr/>
            <p:nvPr/>
          </p:nvGrpSpPr>
          <p:grpSpPr>
            <a:xfrm>
              <a:off x="1029460" y="2083344"/>
              <a:ext cx="259588" cy="192088"/>
              <a:chOff x="4584700" y="5740400"/>
              <a:chExt cx="884959" cy="496888"/>
            </a:xfrm>
          </p:grpSpPr>
          <p:cxnSp>
            <p:nvCxnSpPr>
              <p:cNvPr id="43" name="直線コネクタ 42">
                <a:extLst>
                  <a:ext uri="{FF2B5EF4-FFF2-40B4-BE49-F238E27FC236}">
                    <a16:creationId xmlns:a16="http://schemas.microsoft.com/office/drawing/2014/main" id="{527FDB68-1D2E-C2A0-0162-2169EB06FE9A}"/>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852C184-5A01-7C96-FF46-34157FBBDAA5}"/>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45" name="グループ化 44">
            <a:extLst>
              <a:ext uri="{FF2B5EF4-FFF2-40B4-BE49-F238E27FC236}">
                <a16:creationId xmlns:a16="http://schemas.microsoft.com/office/drawing/2014/main" id="{8A14D1D4-3F81-507B-9AE2-D593525F92BC}"/>
              </a:ext>
            </a:extLst>
          </p:cNvPr>
          <p:cNvGrpSpPr/>
          <p:nvPr/>
        </p:nvGrpSpPr>
        <p:grpSpPr>
          <a:xfrm>
            <a:off x="6907008" y="4687899"/>
            <a:ext cx="3319208" cy="369332"/>
            <a:chOff x="1029460" y="1995430"/>
            <a:chExt cx="3319208" cy="369332"/>
          </a:xfrm>
        </p:grpSpPr>
        <p:sp>
          <p:nvSpPr>
            <p:cNvPr id="46" name="テキスト ボックス 45">
              <a:extLst>
                <a:ext uri="{FF2B5EF4-FFF2-40B4-BE49-F238E27FC236}">
                  <a16:creationId xmlns:a16="http://schemas.microsoft.com/office/drawing/2014/main" id="{1486C57B-161E-71DA-E639-3C28C470E3EF}"/>
                </a:ext>
              </a:extLst>
            </p:cNvPr>
            <p:cNvSpPr txBox="1"/>
            <p:nvPr/>
          </p:nvSpPr>
          <p:spPr>
            <a:xfrm>
              <a:off x="1394013" y="1995430"/>
              <a:ext cx="2954655" cy="369332"/>
            </a:xfrm>
            <a:prstGeom prst="rect">
              <a:avLst/>
            </a:prstGeom>
            <a:noFill/>
          </p:spPr>
          <p:txBody>
            <a:bodyPr wrap="none" rtlCol="0">
              <a:spAutoFit/>
            </a:bodyPr>
            <a:lstStyle/>
            <a:p>
              <a:r>
                <a:rPr kumimoji="1" lang="ja-JP" altLang="en-US" b="1"/>
                <a:t>権限（ゲート・ポリシー）</a:t>
              </a:r>
            </a:p>
          </p:txBody>
        </p:sp>
        <p:grpSp>
          <p:nvGrpSpPr>
            <p:cNvPr id="47" name="グループ化 46">
              <a:extLst>
                <a:ext uri="{FF2B5EF4-FFF2-40B4-BE49-F238E27FC236}">
                  <a16:creationId xmlns:a16="http://schemas.microsoft.com/office/drawing/2014/main" id="{20F16D2C-2693-D981-FAF5-AB09E5A7A3F2}"/>
                </a:ext>
              </a:extLst>
            </p:cNvPr>
            <p:cNvGrpSpPr/>
            <p:nvPr/>
          </p:nvGrpSpPr>
          <p:grpSpPr>
            <a:xfrm>
              <a:off x="1029460" y="2083344"/>
              <a:ext cx="259588" cy="192088"/>
              <a:chOff x="4584700" y="5740400"/>
              <a:chExt cx="884959" cy="496888"/>
            </a:xfrm>
          </p:grpSpPr>
          <p:cxnSp>
            <p:nvCxnSpPr>
              <p:cNvPr id="48" name="直線コネクタ 47">
                <a:extLst>
                  <a:ext uri="{FF2B5EF4-FFF2-40B4-BE49-F238E27FC236}">
                    <a16:creationId xmlns:a16="http://schemas.microsoft.com/office/drawing/2014/main" id="{790BEC1B-6088-0508-EC06-B09A118E863E}"/>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47096E5-6321-C1F7-BEC5-3930E1C2B2C3}"/>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grpSp>
        <p:nvGrpSpPr>
          <p:cNvPr id="50" name="グループ化 49">
            <a:extLst>
              <a:ext uri="{FF2B5EF4-FFF2-40B4-BE49-F238E27FC236}">
                <a16:creationId xmlns:a16="http://schemas.microsoft.com/office/drawing/2014/main" id="{1176F939-E0EF-2873-8E62-824F0253EFE4}"/>
              </a:ext>
            </a:extLst>
          </p:cNvPr>
          <p:cNvGrpSpPr/>
          <p:nvPr/>
        </p:nvGrpSpPr>
        <p:grpSpPr>
          <a:xfrm>
            <a:off x="6907008" y="3674829"/>
            <a:ext cx="3540422" cy="369332"/>
            <a:chOff x="1029460" y="1995430"/>
            <a:chExt cx="3540422" cy="369332"/>
          </a:xfrm>
        </p:grpSpPr>
        <p:sp>
          <p:nvSpPr>
            <p:cNvPr id="51" name="テキスト ボックス 50">
              <a:extLst>
                <a:ext uri="{FF2B5EF4-FFF2-40B4-BE49-F238E27FC236}">
                  <a16:creationId xmlns:a16="http://schemas.microsoft.com/office/drawing/2014/main" id="{649A1628-2029-A1F3-0E0C-6B7D202BB70C}"/>
                </a:ext>
              </a:extLst>
            </p:cNvPr>
            <p:cNvSpPr txBox="1"/>
            <p:nvPr/>
          </p:nvSpPr>
          <p:spPr>
            <a:xfrm>
              <a:off x="1394013" y="1995430"/>
              <a:ext cx="3175869" cy="369332"/>
            </a:xfrm>
            <a:prstGeom prst="rect">
              <a:avLst/>
            </a:prstGeom>
            <a:noFill/>
          </p:spPr>
          <p:txBody>
            <a:bodyPr wrap="none" rtlCol="0">
              <a:spAutoFit/>
            </a:bodyPr>
            <a:lstStyle/>
            <a:p>
              <a:r>
                <a:rPr lang="ja-JP" altLang="en-US" b="1"/>
                <a:t>無限スクロール（</a:t>
              </a:r>
              <a:r>
                <a:rPr lang="en-US" altLang="ja-JP" b="1" dirty="0"/>
                <a:t>Ajax</a:t>
              </a:r>
              <a:r>
                <a:rPr lang="ja-JP" altLang="en-US" b="1"/>
                <a:t>通信）</a:t>
              </a:r>
              <a:endParaRPr kumimoji="1" lang="ja-JP" altLang="en-US" b="1"/>
            </a:p>
          </p:txBody>
        </p:sp>
        <p:grpSp>
          <p:nvGrpSpPr>
            <p:cNvPr id="52" name="グループ化 51">
              <a:extLst>
                <a:ext uri="{FF2B5EF4-FFF2-40B4-BE49-F238E27FC236}">
                  <a16:creationId xmlns:a16="http://schemas.microsoft.com/office/drawing/2014/main" id="{293F83CB-CB4B-9B5E-59AF-31659733E17E}"/>
                </a:ext>
              </a:extLst>
            </p:cNvPr>
            <p:cNvGrpSpPr/>
            <p:nvPr/>
          </p:nvGrpSpPr>
          <p:grpSpPr>
            <a:xfrm>
              <a:off x="1029460" y="2083344"/>
              <a:ext cx="259588" cy="192088"/>
              <a:chOff x="4584700" y="5740400"/>
              <a:chExt cx="884959" cy="496888"/>
            </a:xfrm>
          </p:grpSpPr>
          <p:cxnSp>
            <p:nvCxnSpPr>
              <p:cNvPr id="53" name="直線コネクタ 52">
                <a:extLst>
                  <a:ext uri="{FF2B5EF4-FFF2-40B4-BE49-F238E27FC236}">
                    <a16:creationId xmlns:a16="http://schemas.microsoft.com/office/drawing/2014/main" id="{EEEEE7CE-3103-0871-8A81-8F639DF3201C}"/>
                  </a:ext>
                </a:extLst>
              </p:cNvPr>
              <p:cNvCxnSpPr>
                <a:cxnSpLocks/>
              </p:cNvCxnSpPr>
              <p:nvPr/>
            </p:nvCxnSpPr>
            <p:spPr>
              <a:xfrm>
                <a:off x="4584700" y="5913149"/>
                <a:ext cx="368300" cy="324139"/>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FC53654-46F0-4C3D-9EAC-9A2370A21BE1}"/>
                  </a:ext>
                </a:extLst>
              </p:cNvPr>
              <p:cNvCxnSpPr>
                <a:cxnSpLocks/>
              </p:cNvCxnSpPr>
              <p:nvPr/>
            </p:nvCxnSpPr>
            <p:spPr>
              <a:xfrm flipV="1">
                <a:off x="4885460" y="5740400"/>
                <a:ext cx="584199" cy="496888"/>
              </a:xfrm>
              <a:prstGeom prst="line">
                <a:avLst/>
              </a:prstGeom>
              <a:ln w="38100">
                <a:solidFill>
                  <a:srgbClr val="199CD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007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35DBC3-03CB-4519-E6BA-AEF56DA20DC6}"/>
              </a:ext>
            </a:extLst>
          </p:cNvPr>
          <p:cNvSpPr>
            <a:spLocks noGrp="1"/>
          </p:cNvSpPr>
          <p:nvPr>
            <p:ph type="title"/>
          </p:nvPr>
        </p:nvSpPr>
        <p:spPr/>
        <p:txBody>
          <a:bodyPr/>
          <a:lstStyle/>
          <a:p>
            <a:r>
              <a:rPr kumimoji="1" lang="ja-JP" altLang="en-US"/>
              <a:t>作成スケジュール</a:t>
            </a:r>
          </a:p>
        </p:txBody>
      </p:sp>
      <p:grpSp>
        <p:nvGrpSpPr>
          <p:cNvPr id="8" name="グループ化 7">
            <a:extLst>
              <a:ext uri="{FF2B5EF4-FFF2-40B4-BE49-F238E27FC236}">
                <a16:creationId xmlns:a16="http://schemas.microsoft.com/office/drawing/2014/main" id="{A3B4C020-D6B7-DB98-57B9-08D18788B949}"/>
              </a:ext>
            </a:extLst>
          </p:cNvPr>
          <p:cNvGrpSpPr/>
          <p:nvPr/>
        </p:nvGrpSpPr>
        <p:grpSpPr>
          <a:xfrm>
            <a:off x="211404" y="1724777"/>
            <a:ext cx="11769192" cy="3467384"/>
            <a:chOff x="406766" y="1645788"/>
            <a:chExt cx="11769192" cy="3467384"/>
          </a:xfrm>
        </p:grpSpPr>
        <p:grpSp>
          <p:nvGrpSpPr>
            <p:cNvPr id="7" name="グループ化 6">
              <a:extLst>
                <a:ext uri="{FF2B5EF4-FFF2-40B4-BE49-F238E27FC236}">
                  <a16:creationId xmlns:a16="http://schemas.microsoft.com/office/drawing/2014/main" id="{FA801522-E2C1-B6A7-0840-94FEABA00807}"/>
                </a:ext>
              </a:extLst>
            </p:cNvPr>
            <p:cNvGrpSpPr/>
            <p:nvPr/>
          </p:nvGrpSpPr>
          <p:grpSpPr>
            <a:xfrm>
              <a:off x="6212278" y="1648607"/>
              <a:ext cx="5963680" cy="3464565"/>
              <a:chOff x="6212278" y="1648607"/>
              <a:chExt cx="5963680" cy="3464565"/>
            </a:xfrm>
          </p:grpSpPr>
          <p:pic>
            <p:nvPicPr>
              <p:cNvPr id="5" name="図 4">
                <a:extLst>
                  <a:ext uri="{FF2B5EF4-FFF2-40B4-BE49-F238E27FC236}">
                    <a16:creationId xmlns:a16="http://schemas.microsoft.com/office/drawing/2014/main" id="{43F2D8C7-ECD4-E82A-CDBA-08FCC87D53DC}"/>
                  </a:ext>
                </a:extLst>
              </p:cNvPr>
              <p:cNvPicPr>
                <a:picLocks noChangeAspect="1"/>
              </p:cNvPicPr>
              <p:nvPr/>
            </p:nvPicPr>
            <p:blipFill rotWithShape="1">
              <a:blip r:embed="rId3"/>
              <a:srcRect t="51758"/>
              <a:stretch/>
            </p:blipFill>
            <p:spPr>
              <a:xfrm>
                <a:off x="6212278" y="2049885"/>
                <a:ext cx="5963680" cy="3063287"/>
              </a:xfrm>
              <a:prstGeom prst="rect">
                <a:avLst/>
              </a:prstGeom>
            </p:spPr>
          </p:pic>
          <p:pic>
            <p:nvPicPr>
              <p:cNvPr id="6" name="図 5">
                <a:extLst>
                  <a:ext uri="{FF2B5EF4-FFF2-40B4-BE49-F238E27FC236}">
                    <a16:creationId xmlns:a16="http://schemas.microsoft.com/office/drawing/2014/main" id="{AEA5CF2E-86FE-3490-98A1-B1BC651CD551}"/>
                  </a:ext>
                </a:extLst>
              </p:cNvPr>
              <p:cNvPicPr>
                <a:picLocks noChangeAspect="1"/>
              </p:cNvPicPr>
              <p:nvPr/>
            </p:nvPicPr>
            <p:blipFill rotWithShape="1">
              <a:blip r:embed="rId3"/>
              <a:srcRect t="1160" b="92565"/>
              <a:stretch/>
            </p:blipFill>
            <p:spPr>
              <a:xfrm>
                <a:off x="6212278" y="1648607"/>
                <a:ext cx="5963680" cy="398458"/>
              </a:xfrm>
              <a:prstGeom prst="rect">
                <a:avLst/>
              </a:prstGeom>
            </p:spPr>
          </p:pic>
        </p:grpSp>
        <p:pic>
          <p:nvPicPr>
            <p:cNvPr id="4" name="図 3">
              <a:extLst>
                <a:ext uri="{FF2B5EF4-FFF2-40B4-BE49-F238E27FC236}">
                  <a16:creationId xmlns:a16="http://schemas.microsoft.com/office/drawing/2014/main" id="{6EF44919-8B97-C941-4907-A7536D31B10B}"/>
                </a:ext>
              </a:extLst>
            </p:cNvPr>
            <p:cNvPicPr>
              <a:picLocks noChangeAspect="1"/>
            </p:cNvPicPr>
            <p:nvPr/>
          </p:nvPicPr>
          <p:blipFill rotWithShape="1">
            <a:blip r:embed="rId3"/>
            <a:srcRect t="928" r="1730" b="48421"/>
            <a:stretch/>
          </p:blipFill>
          <p:spPr>
            <a:xfrm>
              <a:off x="406766" y="1645788"/>
              <a:ext cx="5860534" cy="3216192"/>
            </a:xfrm>
            <a:prstGeom prst="rect">
              <a:avLst/>
            </a:prstGeom>
          </p:spPr>
        </p:pic>
      </p:grpSp>
    </p:spTree>
    <p:extLst>
      <p:ext uri="{BB962C8B-B14F-4D97-AF65-F5344CB8AC3E}">
        <p14:creationId xmlns:p14="http://schemas.microsoft.com/office/powerpoint/2010/main" val="283454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8A09B-9201-C62C-F55B-6E117ACD4C77}"/>
              </a:ext>
            </a:extLst>
          </p:cNvPr>
          <p:cNvSpPr>
            <a:spLocks noGrp="1"/>
          </p:cNvSpPr>
          <p:nvPr>
            <p:ph type="title"/>
          </p:nvPr>
        </p:nvSpPr>
        <p:spPr/>
        <p:txBody>
          <a:bodyPr/>
          <a:lstStyle/>
          <a:p>
            <a:r>
              <a:rPr kumimoji="1" lang="ja-JP" altLang="en-US"/>
              <a:t>自己評価</a:t>
            </a:r>
          </a:p>
        </p:txBody>
      </p:sp>
      <p:grpSp>
        <p:nvGrpSpPr>
          <p:cNvPr id="3" name="グループ化 2">
            <a:extLst>
              <a:ext uri="{FF2B5EF4-FFF2-40B4-BE49-F238E27FC236}">
                <a16:creationId xmlns:a16="http://schemas.microsoft.com/office/drawing/2014/main" id="{55E0394A-7AE4-6CF9-67D7-62015DD8CF8B}"/>
              </a:ext>
            </a:extLst>
          </p:cNvPr>
          <p:cNvGrpSpPr/>
          <p:nvPr/>
        </p:nvGrpSpPr>
        <p:grpSpPr>
          <a:xfrm>
            <a:off x="793750" y="1174635"/>
            <a:ext cx="10604500" cy="4962395"/>
            <a:chOff x="793749" y="933450"/>
            <a:chExt cx="10604500" cy="4962395"/>
          </a:xfrm>
        </p:grpSpPr>
        <p:sp>
          <p:nvSpPr>
            <p:cNvPr id="4" name="正方形/長方形 3">
              <a:extLst>
                <a:ext uri="{FF2B5EF4-FFF2-40B4-BE49-F238E27FC236}">
                  <a16:creationId xmlns:a16="http://schemas.microsoft.com/office/drawing/2014/main" id="{F9D9EDAB-D958-78B8-B593-0469A4549371}"/>
                </a:ext>
              </a:extLst>
            </p:cNvPr>
            <p:cNvSpPr/>
            <p:nvPr/>
          </p:nvSpPr>
          <p:spPr>
            <a:xfrm>
              <a:off x="793749" y="1104900"/>
              <a:ext cx="10604500" cy="4790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63BB1A18-15F6-619C-E1C9-C0E364658861}"/>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自己評価</a:t>
              </a:r>
            </a:p>
          </p:txBody>
        </p:sp>
      </p:grpSp>
      <p:grpSp>
        <p:nvGrpSpPr>
          <p:cNvPr id="6" name="グループ化 5">
            <a:extLst>
              <a:ext uri="{FF2B5EF4-FFF2-40B4-BE49-F238E27FC236}">
                <a16:creationId xmlns:a16="http://schemas.microsoft.com/office/drawing/2014/main" id="{14811B31-9018-F1E7-3B97-A12811515143}"/>
              </a:ext>
            </a:extLst>
          </p:cNvPr>
          <p:cNvGrpSpPr/>
          <p:nvPr/>
        </p:nvGrpSpPr>
        <p:grpSpPr>
          <a:xfrm>
            <a:off x="1187450" y="1899089"/>
            <a:ext cx="2030224" cy="369332"/>
            <a:chOff x="1193800" y="2166880"/>
            <a:chExt cx="2030224" cy="369332"/>
          </a:xfrm>
        </p:grpSpPr>
        <p:sp>
          <p:nvSpPr>
            <p:cNvPr id="7" name="テキスト ボックス 6">
              <a:extLst>
                <a:ext uri="{FF2B5EF4-FFF2-40B4-BE49-F238E27FC236}">
                  <a16:creationId xmlns:a16="http://schemas.microsoft.com/office/drawing/2014/main" id="{E1BE930A-AC37-61CC-7FAC-CD3C12DC30CC}"/>
                </a:ext>
              </a:extLst>
            </p:cNvPr>
            <p:cNvSpPr txBox="1"/>
            <p:nvPr/>
          </p:nvSpPr>
          <p:spPr>
            <a:xfrm>
              <a:off x="1654364" y="2166880"/>
              <a:ext cx="1569660" cy="369332"/>
            </a:xfrm>
            <a:prstGeom prst="rect">
              <a:avLst/>
            </a:prstGeom>
            <a:noFill/>
          </p:spPr>
          <p:txBody>
            <a:bodyPr wrap="none" rtlCol="0">
              <a:spAutoFit/>
            </a:bodyPr>
            <a:lstStyle/>
            <a:p>
              <a:r>
                <a:rPr lang="ja-JP" altLang="en-US" b="1"/>
                <a:t>ログイン機能</a:t>
              </a:r>
              <a:endParaRPr kumimoji="1" lang="ja-JP" altLang="en-US" b="1"/>
            </a:p>
          </p:txBody>
        </p:sp>
        <p:sp>
          <p:nvSpPr>
            <p:cNvPr id="8" name="円/楕円 7">
              <a:extLst>
                <a:ext uri="{FF2B5EF4-FFF2-40B4-BE49-F238E27FC236}">
                  <a16:creationId xmlns:a16="http://schemas.microsoft.com/office/drawing/2014/main" id="{38EFEE04-C3C4-16FB-B1F5-834A07276E3E}"/>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B63BCA12-A1B4-0F84-CBDE-2F670F999C24}"/>
              </a:ext>
            </a:extLst>
          </p:cNvPr>
          <p:cNvGrpSpPr/>
          <p:nvPr/>
        </p:nvGrpSpPr>
        <p:grpSpPr>
          <a:xfrm>
            <a:off x="1187450" y="2642904"/>
            <a:ext cx="2733919" cy="369332"/>
            <a:chOff x="1193800" y="2166880"/>
            <a:chExt cx="2733919" cy="369332"/>
          </a:xfrm>
        </p:grpSpPr>
        <p:sp>
          <p:nvSpPr>
            <p:cNvPr id="10" name="テキスト ボックス 9">
              <a:extLst>
                <a:ext uri="{FF2B5EF4-FFF2-40B4-BE49-F238E27FC236}">
                  <a16:creationId xmlns:a16="http://schemas.microsoft.com/office/drawing/2014/main" id="{70E4E141-93AA-E443-31F1-F1161160A287}"/>
                </a:ext>
              </a:extLst>
            </p:cNvPr>
            <p:cNvSpPr txBox="1"/>
            <p:nvPr/>
          </p:nvSpPr>
          <p:spPr>
            <a:xfrm>
              <a:off x="1654364" y="2166880"/>
              <a:ext cx="2273355" cy="369332"/>
            </a:xfrm>
            <a:prstGeom prst="rect">
              <a:avLst/>
            </a:prstGeom>
            <a:noFill/>
          </p:spPr>
          <p:txBody>
            <a:bodyPr wrap="square" rtlCol="0">
              <a:spAutoFit/>
            </a:bodyPr>
            <a:lstStyle/>
            <a:p>
              <a:r>
                <a:rPr lang="en-US" altLang="ja-JP" b="1" dirty="0"/>
                <a:t>CRUD</a:t>
              </a:r>
              <a:r>
                <a:rPr lang="ja-JP" altLang="en-US" b="1"/>
                <a:t>処理</a:t>
              </a:r>
            </a:p>
          </p:txBody>
        </p:sp>
        <p:sp>
          <p:nvSpPr>
            <p:cNvPr id="11" name="円/楕円 10">
              <a:extLst>
                <a:ext uri="{FF2B5EF4-FFF2-40B4-BE49-F238E27FC236}">
                  <a16:creationId xmlns:a16="http://schemas.microsoft.com/office/drawing/2014/main" id="{8ADB342D-1E55-D8C8-AE79-B97F35B0C1DE}"/>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E4D93DEB-87D1-961E-794F-BF649EEDC9AE}"/>
              </a:ext>
            </a:extLst>
          </p:cNvPr>
          <p:cNvGrpSpPr/>
          <p:nvPr/>
        </p:nvGrpSpPr>
        <p:grpSpPr>
          <a:xfrm>
            <a:off x="1187450" y="3632907"/>
            <a:ext cx="3665904" cy="369332"/>
            <a:chOff x="1193800" y="2166880"/>
            <a:chExt cx="3665904" cy="369332"/>
          </a:xfrm>
        </p:grpSpPr>
        <p:sp>
          <p:nvSpPr>
            <p:cNvPr id="13" name="テキスト ボックス 12">
              <a:extLst>
                <a:ext uri="{FF2B5EF4-FFF2-40B4-BE49-F238E27FC236}">
                  <a16:creationId xmlns:a16="http://schemas.microsoft.com/office/drawing/2014/main" id="{1A279DA0-D948-9F36-5BD4-3701F4F038B4}"/>
                </a:ext>
              </a:extLst>
            </p:cNvPr>
            <p:cNvSpPr txBox="1"/>
            <p:nvPr/>
          </p:nvSpPr>
          <p:spPr>
            <a:xfrm>
              <a:off x="1654364" y="2166880"/>
              <a:ext cx="3205340" cy="369332"/>
            </a:xfrm>
            <a:prstGeom prst="rect">
              <a:avLst/>
            </a:prstGeom>
            <a:noFill/>
          </p:spPr>
          <p:txBody>
            <a:bodyPr wrap="square" rtlCol="0">
              <a:spAutoFit/>
            </a:bodyPr>
            <a:lstStyle/>
            <a:p>
              <a:r>
                <a:rPr lang="ja-JP" altLang="en-US" b="1"/>
                <a:t>いいね機能、無限スクロール</a:t>
              </a:r>
            </a:p>
          </p:txBody>
        </p:sp>
        <p:sp>
          <p:nvSpPr>
            <p:cNvPr id="14" name="円/楕円 13">
              <a:extLst>
                <a:ext uri="{FF2B5EF4-FFF2-40B4-BE49-F238E27FC236}">
                  <a16:creationId xmlns:a16="http://schemas.microsoft.com/office/drawing/2014/main" id="{81E7F714-210D-22EE-E5CA-9393BAA746A5}"/>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18" name="グループ化 17">
            <a:extLst>
              <a:ext uri="{FF2B5EF4-FFF2-40B4-BE49-F238E27FC236}">
                <a16:creationId xmlns:a16="http://schemas.microsoft.com/office/drawing/2014/main" id="{E70F8DD3-A7C2-BF8D-BD79-9A5197075099}"/>
              </a:ext>
            </a:extLst>
          </p:cNvPr>
          <p:cNvGrpSpPr/>
          <p:nvPr/>
        </p:nvGrpSpPr>
        <p:grpSpPr>
          <a:xfrm>
            <a:off x="1187450" y="4316378"/>
            <a:ext cx="2722722" cy="369332"/>
            <a:chOff x="1193800" y="2166880"/>
            <a:chExt cx="2722722" cy="369332"/>
          </a:xfrm>
        </p:grpSpPr>
        <p:sp>
          <p:nvSpPr>
            <p:cNvPr id="19" name="テキスト ボックス 18">
              <a:extLst>
                <a:ext uri="{FF2B5EF4-FFF2-40B4-BE49-F238E27FC236}">
                  <a16:creationId xmlns:a16="http://schemas.microsoft.com/office/drawing/2014/main" id="{CFC22794-087B-C7B9-C86E-A266516AF398}"/>
                </a:ext>
              </a:extLst>
            </p:cNvPr>
            <p:cNvSpPr txBox="1"/>
            <p:nvPr/>
          </p:nvSpPr>
          <p:spPr>
            <a:xfrm>
              <a:off x="1654364" y="2166880"/>
              <a:ext cx="2262158" cy="369332"/>
            </a:xfrm>
            <a:prstGeom prst="rect">
              <a:avLst/>
            </a:prstGeom>
            <a:noFill/>
          </p:spPr>
          <p:txBody>
            <a:bodyPr wrap="none" rtlCol="0">
              <a:spAutoFit/>
            </a:bodyPr>
            <a:lstStyle/>
            <a:p>
              <a:r>
                <a:rPr lang="ja-JP" altLang="en-US" b="1"/>
                <a:t>検索・並び替え機能</a:t>
              </a:r>
            </a:p>
          </p:txBody>
        </p:sp>
        <p:sp>
          <p:nvSpPr>
            <p:cNvPr id="20" name="円/楕円 19">
              <a:extLst>
                <a:ext uri="{FF2B5EF4-FFF2-40B4-BE49-F238E27FC236}">
                  <a16:creationId xmlns:a16="http://schemas.microsoft.com/office/drawing/2014/main" id="{0F77E119-ADC6-4C8C-0C57-3877E091AE6A}"/>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21" name="グループ化 20">
            <a:extLst>
              <a:ext uri="{FF2B5EF4-FFF2-40B4-BE49-F238E27FC236}">
                <a16:creationId xmlns:a16="http://schemas.microsoft.com/office/drawing/2014/main" id="{F2FD6C0E-1954-9E6D-F94D-D4CD3C42B6BA}"/>
              </a:ext>
            </a:extLst>
          </p:cNvPr>
          <p:cNvGrpSpPr/>
          <p:nvPr/>
        </p:nvGrpSpPr>
        <p:grpSpPr>
          <a:xfrm>
            <a:off x="1187450" y="5044210"/>
            <a:ext cx="1829593" cy="369332"/>
            <a:chOff x="1193800" y="2166880"/>
            <a:chExt cx="1829593" cy="369332"/>
          </a:xfrm>
        </p:grpSpPr>
        <p:sp>
          <p:nvSpPr>
            <p:cNvPr id="22" name="テキスト ボックス 21">
              <a:extLst>
                <a:ext uri="{FF2B5EF4-FFF2-40B4-BE49-F238E27FC236}">
                  <a16:creationId xmlns:a16="http://schemas.microsoft.com/office/drawing/2014/main" id="{37186FBE-0243-E513-E446-177FAF173FC3}"/>
                </a:ext>
              </a:extLst>
            </p:cNvPr>
            <p:cNvSpPr txBox="1"/>
            <p:nvPr/>
          </p:nvSpPr>
          <p:spPr>
            <a:xfrm>
              <a:off x="1654364" y="2166880"/>
              <a:ext cx="1369029" cy="369332"/>
            </a:xfrm>
            <a:prstGeom prst="rect">
              <a:avLst/>
            </a:prstGeom>
            <a:noFill/>
          </p:spPr>
          <p:txBody>
            <a:bodyPr wrap="none" rtlCol="0">
              <a:spAutoFit/>
            </a:bodyPr>
            <a:lstStyle/>
            <a:p>
              <a:r>
                <a:rPr lang="en-US" altLang="ja-JP" b="1" dirty="0"/>
                <a:t>Twitter</a:t>
              </a:r>
              <a:r>
                <a:rPr lang="ja-JP" altLang="en-US" b="1"/>
                <a:t>機能</a:t>
              </a:r>
            </a:p>
          </p:txBody>
        </p:sp>
        <p:sp>
          <p:nvSpPr>
            <p:cNvPr id="23" name="円/楕円 22">
              <a:extLst>
                <a:ext uri="{FF2B5EF4-FFF2-40B4-BE49-F238E27FC236}">
                  <a16:creationId xmlns:a16="http://schemas.microsoft.com/office/drawing/2014/main" id="{A3E27B24-3799-E0D9-E597-80B621E2208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119" name="グループ化 118">
            <a:extLst>
              <a:ext uri="{FF2B5EF4-FFF2-40B4-BE49-F238E27FC236}">
                <a16:creationId xmlns:a16="http://schemas.microsoft.com/office/drawing/2014/main" id="{7216FE30-0FF4-D4BB-6A67-F3C2CD171076}"/>
              </a:ext>
            </a:extLst>
          </p:cNvPr>
          <p:cNvGrpSpPr/>
          <p:nvPr/>
        </p:nvGrpSpPr>
        <p:grpSpPr>
          <a:xfrm>
            <a:off x="5540256" y="1899089"/>
            <a:ext cx="5012047" cy="369332"/>
            <a:chOff x="5540256" y="1899089"/>
            <a:chExt cx="5012047" cy="369332"/>
          </a:xfrm>
        </p:grpSpPr>
        <p:sp>
          <p:nvSpPr>
            <p:cNvPr id="106" name="下矢印 105">
              <a:extLst>
                <a:ext uri="{FF2B5EF4-FFF2-40B4-BE49-F238E27FC236}">
                  <a16:creationId xmlns:a16="http://schemas.microsoft.com/office/drawing/2014/main" id="{44361BE0-EE03-E525-3825-47C674BA3104}"/>
                </a:ext>
              </a:extLst>
            </p:cNvPr>
            <p:cNvSpPr/>
            <p:nvPr/>
          </p:nvSpPr>
          <p:spPr>
            <a:xfrm rot="16200000">
              <a:off x="5473778" y="1977792"/>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a:extLst>
                <a:ext uri="{FF2B5EF4-FFF2-40B4-BE49-F238E27FC236}">
                  <a16:creationId xmlns:a16="http://schemas.microsoft.com/office/drawing/2014/main" id="{41740F7F-24E1-A9C2-72BE-4DB6EB4A10AC}"/>
                </a:ext>
              </a:extLst>
            </p:cNvPr>
            <p:cNvSpPr txBox="1"/>
            <p:nvPr/>
          </p:nvSpPr>
          <p:spPr>
            <a:xfrm>
              <a:off x="6207844" y="1899089"/>
              <a:ext cx="4344459" cy="369332"/>
            </a:xfrm>
            <a:prstGeom prst="rect">
              <a:avLst/>
            </a:prstGeom>
            <a:noFill/>
          </p:spPr>
          <p:txBody>
            <a:bodyPr wrap="none" rtlCol="0">
              <a:spAutoFit/>
            </a:bodyPr>
            <a:lstStyle/>
            <a:p>
              <a:r>
                <a:rPr kumimoji="1" lang="en-US" altLang="ja-JP" b="1" dirty="0"/>
                <a:t>Laravel</a:t>
              </a:r>
              <a:r>
                <a:rPr kumimoji="1" lang="ja-JP" altLang="en-US" b="1"/>
                <a:t>標準搭載の認証機能、その仕組み</a:t>
              </a:r>
              <a:endParaRPr kumimoji="1" lang="en-US" altLang="ja-JP" b="1" dirty="0"/>
            </a:p>
          </p:txBody>
        </p:sp>
      </p:grpSp>
      <p:grpSp>
        <p:nvGrpSpPr>
          <p:cNvPr id="120" name="グループ化 119">
            <a:extLst>
              <a:ext uri="{FF2B5EF4-FFF2-40B4-BE49-F238E27FC236}">
                <a16:creationId xmlns:a16="http://schemas.microsoft.com/office/drawing/2014/main" id="{017E9E01-72ED-637D-2271-23B85DA9F80D}"/>
              </a:ext>
            </a:extLst>
          </p:cNvPr>
          <p:cNvGrpSpPr/>
          <p:nvPr/>
        </p:nvGrpSpPr>
        <p:grpSpPr>
          <a:xfrm>
            <a:off x="5540255" y="2642904"/>
            <a:ext cx="5672183" cy="923330"/>
            <a:chOff x="5540255" y="2642904"/>
            <a:chExt cx="5672183" cy="923330"/>
          </a:xfrm>
        </p:grpSpPr>
        <p:sp>
          <p:nvSpPr>
            <p:cNvPr id="107" name="下矢印 106">
              <a:extLst>
                <a:ext uri="{FF2B5EF4-FFF2-40B4-BE49-F238E27FC236}">
                  <a16:creationId xmlns:a16="http://schemas.microsoft.com/office/drawing/2014/main" id="{BAA5BC2B-398D-4512-2FF2-B7CE96336033}"/>
                </a:ext>
              </a:extLst>
            </p:cNvPr>
            <p:cNvSpPr/>
            <p:nvPr/>
          </p:nvSpPr>
          <p:spPr>
            <a:xfrm rot="16200000">
              <a:off x="5473777" y="2724157"/>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CA07D30A-7BB9-CE58-5ABA-9E9F7D4CA2F9}"/>
                </a:ext>
              </a:extLst>
            </p:cNvPr>
            <p:cNvSpPr txBox="1"/>
            <p:nvPr/>
          </p:nvSpPr>
          <p:spPr>
            <a:xfrm>
              <a:off x="6199527" y="2642904"/>
              <a:ext cx="5012911" cy="923330"/>
            </a:xfrm>
            <a:prstGeom prst="rect">
              <a:avLst/>
            </a:prstGeom>
            <a:noFill/>
          </p:spPr>
          <p:txBody>
            <a:bodyPr wrap="none" rtlCol="0">
              <a:spAutoFit/>
            </a:bodyPr>
            <a:lstStyle/>
            <a:p>
              <a:r>
                <a:rPr lang="en-US" altLang="ja-JP" b="1" dirty="0"/>
                <a:t>DB</a:t>
              </a:r>
              <a:r>
                <a:rPr lang="ja-JP" altLang="en-US" b="1"/>
                <a:t>、画像の保存、</a:t>
              </a:r>
              <a:r>
                <a:rPr lang="en-US" altLang="ja-JP" b="1" dirty="0"/>
                <a:t>SQL</a:t>
              </a:r>
              <a:r>
                <a:rPr lang="ja-JP" altLang="en-US" b="1"/>
                <a:t>、</a:t>
              </a:r>
              <a:r>
                <a:rPr lang="en-US" altLang="ja-JP" b="1" dirty="0"/>
                <a:t>MVC</a:t>
              </a:r>
              <a:r>
                <a:rPr lang="ja-JP" altLang="en-US" b="1"/>
                <a:t>モデル、</a:t>
              </a:r>
              <a:endParaRPr lang="en-US" altLang="ja-JP" b="1" dirty="0"/>
            </a:p>
            <a:p>
              <a:r>
                <a:rPr lang="ja-JP" altLang="en-US" b="1"/>
                <a:t>セッション、配列、</a:t>
              </a:r>
              <a:r>
                <a:rPr lang="en" altLang="ja-JP" b="1" dirty="0"/>
                <a:t>Eloquent</a:t>
              </a:r>
              <a:r>
                <a:rPr lang="ja-JP" altLang="en-US" b="1"/>
                <a:t>、クエリビルダ、</a:t>
              </a:r>
              <a:endParaRPr lang="en-US" altLang="ja-JP" b="1" dirty="0"/>
            </a:p>
            <a:p>
              <a:r>
                <a:rPr lang="ja-JP" altLang="en-US" b="1"/>
                <a:t>クラスの仕組み</a:t>
              </a:r>
              <a:endParaRPr lang="en" altLang="ja-JP" b="1" dirty="0"/>
            </a:p>
          </p:txBody>
        </p:sp>
      </p:grpSp>
      <p:grpSp>
        <p:nvGrpSpPr>
          <p:cNvPr id="121" name="グループ化 120">
            <a:extLst>
              <a:ext uri="{FF2B5EF4-FFF2-40B4-BE49-F238E27FC236}">
                <a16:creationId xmlns:a16="http://schemas.microsoft.com/office/drawing/2014/main" id="{81D15C3B-B132-07D5-A29A-6E9EBF9B977E}"/>
              </a:ext>
            </a:extLst>
          </p:cNvPr>
          <p:cNvGrpSpPr/>
          <p:nvPr/>
        </p:nvGrpSpPr>
        <p:grpSpPr>
          <a:xfrm>
            <a:off x="5534391" y="3633042"/>
            <a:ext cx="4729069" cy="369332"/>
            <a:chOff x="5534391" y="3633042"/>
            <a:chExt cx="4729069" cy="369332"/>
          </a:xfrm>
        </p:grpSpPr>
        <p:sp>
          <p:nvSpPr>
            <p:cNvPr id="108" name="下矢印 107">
              <a:extLst>
                <a:ext uri="{FF2B5EF4-FFF2-40B4-BE49-F238E27FC236}">
                  <a16:creationId xmlns:a16="http://schemas.microsoft.com/office/drawing/2014/main" id="{554BB3C4-3D9E-3248-CB6F-B392C90FAC6F}"/>
                </a:ext>
              </a:extLst>
            </p:cNvPr>
            <p:cNvSpPr/>
            <p:nvPr/>
          </p:nvSpPr>
          <p:spPr>
            <a:xfrm rot="16200000">
              <a:off x="5467913" y="3712811"/>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C59DD150-BD42-2987-CA33-A5071D24F5FF}"/>
                </a:ext>
              </a:extLst>
            </p:cNvPr>
            <p:cNvSpPr txBox="1"/>
            <p:nvPr/>
          </p:nvSpPr>
          <p:spPr>
            <a:xfrm>
              <a:off x="6199527" y="3633042"/>
              <a:ext cx="4063933" cy="369332"/>
            </a:xfrm>
            <a:prstGeom prst="rect">
              <a:avLst/>
            </a:prstGeom>
            <a:noFill/>
          </p:spPr>
          <p:txBody>
            <a:bodyPr wrap="none" rtlCol="0">
              <a:spAutoFit/>
            </a:bodyPr>
            <a:lstStyle/>
            <a:p>
              <a:r>
                <a:rPr lang="en-US" altLang="ja-JP" b="1" dirty="0"/>
                <a:t>Ajax</a:t>
              </a:r>
              <a:r>
                <a:rPr lang="ja-JP" altLang="en-US" b="1"/>
                <a:t>通信、</a:t>
              </a:r>
              <a:r>
                <a:rPr lang="en-US" altLang="ja-JP" b="1" dirty="0"/>
                <a:t>JSON</a:t>
              </a:r>
              <a:r>
                <a:rPr lang="ja-JP" altLang="en-US" b="1"/>
                <a:t>、</a:t>
              </a:r>
              <a:r>
                <a:rPr lang="en-US" altLang="ja-JP" b="1" dirty="0"/>
                <a:t>JavaScript</a:t>
              </a:r>
              <a:r>
                <a:rPr lang="ja-JP" altLang="en-US" b="1"/>
                <a:t>、</a:t>
              </a:r>
              <a:r>
                <a:rPr lang="en-US" altLang="ja-JP" b="1" dirty="0"/>
                <a:t>jQuery</a:t>
              </a:r>
            </a:p>
          </p:txBody>
        </p:sp>
      </p:grpSp>
      <p:grpSp>
        <p:nvGrpSpPr>
          <p:cNvPr id="122" name="グループ化 121">
            <a:extLst>
              <a:ext uri="{FF2B5EF4-FFF2-40B4-BE49-F238E27FC236}">
                <a16:creationId xmlns:a16="http://schemas.microsoft.com/office/drawing/2014/main" id="{5EDD57B9-4B32-587B-156B-B3827925490C}"/>
              </a:ext>
            </a:extLst>
          </p:cNvPr>
          <p:cNvGrpSpPr/>
          <p:nvPr/>
        </p:nvGrpSpPr>
        <p:grpSpPr>
          <a:xfrm>
            <a:off x="5534786" y="4316378"/>
            <a:ext cx="4821647" cy="646331"/>
            <a:chOff x="5534786" y="4316378"/>
            <a:chExt cx="4821647" cy="646331"/>
          </a:xfrm>
        </p:grpSpPr>
        <p:sp>
          <p:nvSpPr>
            <p:cNvPr id="109" name="下矢印 108">
              <a:extLst>
                <a:ext uri="{FF2B5EF4-FFF2-40B4-BE49-F238E27FC236}">
                  <a16:creationId xmlns:a16="http://schemas.microsoft.com/office/drawing/2014/main" id="{BEAEDF52-8A79-22BB-3C39-52F9FEFE4D73}"/>
                </a:ext>
              </a:extLst>
            </p:cNvPr>
            <p:cNvSpPr/>
            <p:nvPr/>
          </p:nvSpPr>
          <p:spPr>
            <a:xfrm rot="16200000">
              <a:off x="5468308" y="4388836"/>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5C5087B3-B7D3-524A-2FB1-E60EB553B819}"/>
                </a:ext>
              </a:extLst>
            </p:cNvPr>
            <p:cNvSpPr txBox="1"/>
            <p:nvPr/>
          </p:nvSpPr>
          <p:spPr>
            <a:xfrm>
              <a:off x="6199526" y="4316378"/>
              <a:ext cx="4156907" cy="646331"/>
            </a:xfrm>
            <a:prstGeom prst="rect">
              <a:avLst/>
            </a:prstGeom>
            <a:noFill/>
          </p:spPr>
          <p:txBody>
            <a:bodyPr wrap="none" rtlCol="0">
              <a:spAutoFit/>
            </a:bodyPr>
            <a:lstStyle/>
            <a:p>
              <a:r>
                <a:rPr lang="en-US" altLang="ja-JP" b="1" dirty="0"/>
                <a:t>URL</a:t>
              </a:r>
              <a:r>
                <a:rPr lang="ja-JP" altLang="en-US" b="1"/>
                <a:t>パラメータ、</a:t>
              </a:r>
              <a:r>
                <a:rPr lang="en" altLang="ja-JP" b="1" dirty="0"/>
                <a:t> Eloquent </a:t>
              </a:r>
              <a:r>
                <a:rPr lang="ja-JP" altLang="en-US" b="1"/>
                <a:t>、</a:t>
              </a:r>
              <a:r>
                <a:rPr lang="en-US" altLang="ja-JP" b="1" dirty="0"/>
                <a:t>LIKE</a:t>
              </a:r>
              <a:r>
                <a:rPr lang="ja-JP" altLang="en-US" b="1"/>
                <a:t>句、</a:t>
              </a:r>
              <a:endParaRPr lang="en-US" altLang="ja-JP" b="1" dirty="0"/>
            </a:p>
            <a:p>
              <a:r>
                <a:rPr lang="ja-JP" altLang="en-US" b="1"/>
                <a:t>複数ワードで検索する方法</a:t>
              </a:r>
              <a:endParaRPr lang="en-US" altLang="ja-JP" b="1" dirty="0"/>
            </a:p>
          </p:txBody>
        </p:sp>
      </p:grpSp>
      <p:grpSp>
        <p:nvGrpSpPr>
          <p:cNvPr id="123" name="グループ化 122">
            <a:extLst>
              <a:ext uri="{FF2B5EF4-FFF2-40B4-BE49-F238E27FC236}">
                <a16:creationId xmlns:a16="http://schemas.microsoft.com/office/drawing/2014/main" id="{EFF27957-F9E5-F0B4-119A-40DA64C2EA6D}"/>
              </a:ext>
            </a:extLst>
          </p:cNvPr>
          <p:cNvGrpSpPr/>
          <p:nvPr/>
        </p:nvGrpSpPr>
        <p:grpSpPr>
          <a:xfrm>
            <a:off x="5528922" y="5047767"/>
            <a:ext cx="4859082" cy="646331"/>
            <a:chOff x="5528922" y="5047767"/>
            <a:chExt cx="4859082" cy="646331"/>
          </a:xfrm>
        </p:grpSpPr>
        <p:sp>
          <p:nvSpPr>
            <p:cNvPr id="110" name="下矢印 109">
              <a:extLst>
                <a:ext uri="{FF2B5EF4-FFF2-40B4-BE49-F238E27FC236}">
                  <a16:creationId xmlns:a16="http://schemas.microsoft.com/office/drawing/2014/main" id="{4F3D8DEE-356C-61B3-6BDD-FF7A40BE92D1}"/>
                </a:ext>
              </a:extLst>
            </p:cNvPr>
            <p:cNvSpPr/>
            <p:nvPr/>
          </p:nvSpPr>
          <p:spPr>
            <a:xfrm rot="16200000">
              <a:off x="5462444" y="5148888"/>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1C1EBA6D-5F90-4601-FAC3-B1E922F018FE}"/>
                </a:ext>
              </a:extLst>
            </p:cNvPr>
            <p:cNvSpPr txBox="1"/>
            <p:nvPr/>
          </p:nvSpPr>
          <p:spPr>
            <a:xfrm>
              <a:off x="6194997" y="5047767"/>
              <a:ext cx="4193007" cy="646331"/>
            </a:xfrm>
            <a:prstGeom prst="rect">
              <a:avLst/>
            </a:prstGeom>
            <a:noFill/>
          </p:spPr>
          <p:txBody>
            <a:bodyPr wrap="none" rtlCol="0">
              <a:spAutoFit/>
            </a:bodyPr>
            <a:lstStyle/>
            <a:p>
              <a:r>
                <a:rPr lang="en-US" altLang="ja-JP" b="1" dirty="0"/>
                <a:t>API</a:t>
              </a:r>
              <a:r>
                <a:rPr lang="ja-JP" altLang="en-US" b="1"/>
                <a:t>が概要、</a:t>
              </a:r>
              <a:r>
                <a:rPr lang="en-US" altLang="ja-JP" b="1" dirty="0"/>
                <a:t>Twitter</a:t>
              </a:r>
              <a:r>
                <a:rPr lang="ja-JP" altLang="en-US" b="1"/>
                <a:t> </a:t>
              </a:r>
              <a:r>
                <a:rPr lang="en-US" altLang="ja-JP" b="1" dirty="0"/>
                <a:t>API</a:t>
              </a:r>
              <a:r>
                <a:rPr lang="ja-JP" altLang="en-US" b="1"/>
                <a:t>でできること、</a:t>
              </a:r>
              <a:endParaRPr lang="en-US" altLang="ja-JP" b="1" dirty="0"/>
            </a:p>
            <a:p>
              <a:r>
                <a:rPr lang="en-US" altLang="ja-JP" b="1" dirty="0"/>
                <a:t>Bot</a:t>
              </a:r>
              <a:r>
                <a:rPr lang="ja-JP" altLang="en-US" b="1"/>
                <a:t>、制限、利用規約</a:t>
              </a:r>
              <a:endParaRPr lang="en-US" altLang="ja-JP" b="1" dirty="0"/>
            </a:p>
          </p:txBody>
        </p:sp>
      </p:grpSp>
    </p:spTree>
    <p:extLst>
      <p:ext uri="{BB962C8B-B14F-4D97-AF65-F5344CB8AC3E}">
        <p14:creationId xmlns:p14="http://schemas.microsoft.com/office/powerpoint/2010/main" val="2471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p:tgtEl>
                                          <p:spTgt spid="119"/>
                                        </p:tgtEl>
                                        <p:attrNameLst>
                                          <p:attrName>ppt_x</p:attrName>
                                        </p:attrNameLst>
                                      </p:cBhvr>
                                      <p:tavLst>
                                        <p:tav tm="0">
                                          <p:val>
                                            <p:strVal val="#ppt_x-#ppt_w*1.125000"/>
                                          </p:val>
                                        </p:tav>
                                        <p:tav tm="100000">
                                          <p:val>
                                            <p:strVal val="#ppt_x"/>
                                          </p:val>
                                        </p:tav>
                                      </p:tavLst>
                                    </p:anim>
                                    <p:animEffect transition="in" filter="wipe(right)">
                                      <p:cBhvr>
                                        <p:cTn id="8" dur="500"/>
                                        <p:tgtEl>
                                          <p:spTgt spid="1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anim calcmode="lin" valueType="num">
                                      <p:cBhvr additive="base">
                                        <p:cTn id="13" dur="500"/>
                                        <p:tgtEl>
                                          <p:spTgt spid="120"/>
                                        </p:tgtEl>
                                        <p:attrNameLst>
                                          <p:attrName>ppt_x</p:attrName>
                                        </p:attrNameLst>
                                      </p:cBhvr>
                                      <p:tavLst>
                                        <p:tav tm="0">
                                          <p:val>
                                            <p:strVal val="#ppt_x-#ppt_w*1.125000"/>
                                          </p:val>
                                        </p:tav>
                                        <p:tav tm="100000">
                                          <p:val>
                                            <p:strVal val="#ppt_x"/>
                                          </p:val>
                                        </p:tav>
                                      </p:tavLst>
                                    </p:anim>
                                    <p:animEffect transition="in" filter="wipe(right)">
                                      <p:cBhvr>
                                        <p:cTn id="14" dur="500"/>
                                        <p:tgtEl>
                                          <p:spTgt spid="1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anim calcmode="lin" valueType="num">
                                      <p:cBhvr additive="base">
                                        <p:cTn id="19" dur="500"/>
                                        <p:tgtEl>
                                          <p:spTgt spid="121"/>
                                        </p:tgtEl>
                                        <p:attrNameLst>
                                          <p:attrName>ppt_x</p:attrName>
                                        </p:attrNameLst>
                                      </p:cBhvr>
                                      <p:tavLst>
                                        <p:tav tm="0">
                                          <p:val>
                                            <p:strVal val="#ppt_x-#ppt_w*1.125000"/>
                                          </p:val>
                                        </p:tav>
                                        <p:tav tm="100000">
                                          <p:val>
                                            <p:strVal val="#ppt_x"/>
                                          </p:val>
                                        </p:tav>
                                      </p:tavLst>
                                    </p:anim>
                                    <p:animEffect transition="in" filter="wipe(right)">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500"/>
                                        <p:tgtEl>
                                          <p:spTgt spid="122"/>
                                        </p:tgtEl>
                                        <p:attrNameLst>
                                          <p:attrName>ppt_x</p:attrName>
                                        </p:attrNameLst>
                                      </p:cBhvr>
                                      <p:tavLst>
                                        <p:tav tm="0">
                                          <p:val>
                                            <p:strVal val="#ppt_x-#ppt_w*1.125000"/>
                                          </p:val>
                                        </p:tav>
                                        <p:tav tm="100000">
                                          <p:val>
                                            <p:strVal val="#ppt_x"/>
                                          </p:val>
                                        </p:tav>
                                      </p:tavLst>
                                    </p:anim>
                                    <p:animEffect transition="in" filter="wipe(right)">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p:tgtEl>
                                          <p:spTgt spid="123"/>
                                        </p:tgtEl>
                                        <p:attrNameLst>
                                          <p:attrName>ppt_x</p:attrName>
                                        </p:attrNameLst>
                                      </p:cBhvr>
                                      <p:tavLst>
                                        <p:tav tm="0">
                                          <p:val>
                                            <p:strVal val="#ppt_x-#ppt_w*1.125000"/>
                                          </p:val>
                                        </p:tav>
                                        <p:tav tm="100000">
                                          <p:val>
                                            <p:strVal val="#ppt_x"/>
                                          </p:val>
                                        </p:tav>
                                      </p:tavLst>
                                    </p:anim>
                                    <p:animEffect transition="in" filter="wipe(right)">
                                      <p:cBhvr>
                                        <p:cTn id="3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600E04-A13F-DDDE-FCC3-39762C9AD2EB}"/>
              </a:ext>
            </a:extLst>
          </p:cNvPr>
          <p:cNvSpPr>
            <a:spLocks noGrp="1"/>
          </p:cNvSpPr>
          <p:nvPr>
            <p:ph type="title"/>
          </p:nvPr>
        </p:nvSpPr>
        <p:spPr/>
        <p:txBody>
          <a:bodyPr/>
          <a:lstStyle/>
          <a:p>
            <a:r>
              <a:rPr kumimoji="1" lang="ja-JP" altLang="en-US"/>
              <a:t>今後の課題</a:t>
            </a:r>
          </a:p>
        </p:txBody>
      </p:sp>
      <p:grpSp>
        <p:nvGrpSpPr>
          <p:cNvPr id="3" name="グループ化 2">
            <a:extLst>
              <a:ext uri="{FF2B5EF4-FFF2-40B4-BE49-F238E27FC236}">
                <a16:creationId xmlns:a16="http://schemas.microsoft.com/office/drawing/2014/main" id="{DDACBA36-7548-6F06-146B-3818B285DD96}"/>
              </a:ext>
            </a:extLst>
          </p:cNvPr>
          <p:cNvGrpSpPr/>
          <p:nvPr/>
        </p:nvGrpSpPr>
        <p:grpSpPr>
          <a:xfrm>
            <a:off x="793750" y="1450752"/>
            <a:ext cx="10604500" cy="4826956"/>
            <a:chOff x="793749" y="933450"/>
            <a:chExt cx="10604500" cy="4826956"/>
          </a:xfrm>
        </p:grpSpPr>
        <p:sp>
          <p:nvSpPr>
            <p:cNvPr id="4" name="正方形/長方形 3">
              <a:extLst>
                <a:ext uri="{FF2B5EF4-FFF2-40B4-BE49-F238E27FC236}">
                  <a16:creationId xmlns:a16="http://schemas.microsoft.com/office/drawing/2014/main" id="{A785FE68-4A91-51A8-EF84-E9BF9D943E41}"/>
                </a:ext>
              </a:extLst>
            </p:cNvPr>
            <p:cNvSpPr/>
            <p:nvPr/>
          </p:nvSpPr>
          <p:spPr>
            <a:xfrm>
              <a:off x="793749" y="1104900"/>
              <a:ext cx="10604500" cy="465550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ホームベース 4">
              <a:extLst>
                <a:ext uri="{FF2B5EF4-FFF2-40B4-BE49-F238E27FC236}">
                  <a16:creationId xmlns:a16="http://schemas.microsoft.com/office/drawing/2014/main" id="{8A191CDC-C5AB-741A-CD3D-0082B72D5866}"/>
                </a:ext>
              </a:extLst>
            </p:cNvPr>
            <p:cNvSpPr/>
            <p:nvPr/>
          </p:nvSpPr>
          <p:spPr>
            <a:xfrm>
              <a:off x="793749" y="933450"/>
              <a:ext cx="1498600"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課題</a:t>
              </a:r>
            </a:p>
          </p:txBody>
        </p:sp>
      </p:grpSp>
      <p:grpSp>
        <p:nvGrpSpPr>
          <p:cNvPr id="6" name="グループ化 5">
            <a:extLst>
              <a:ext uri="{FF2B5EF4-FFF2-40B4-BE49-F238E27FC236}">
                <a16:creationId xmlns:a16="http://schemas.microsoft.com/office/drawing/2014/main" id="{08B9D842-B921-3789-B63B-3DD6E93ABD1C}"/>
              </a:ext>
            </a:extLst>
          </p:cNvPr>
          <p:cNvGrpSpPr/>
          <p:nvPr/>
        </p:nvGrpSpPr>
        <p:grpSpPr>
          <a:xfrm>
            <a:off x="1277238" y="2159769"/>
            <a:ext cx="8629788" cy="369332"/>
            <a:chOff x="1193800" y="2166880"/>
            <a:chExt cx="8629788" cy="369332"/>
          </a:xfrm>
        </p:grpSpPr>
        <p:sp>
          <p:nvSpPr>
            <p:cNvPr id="7" name="テキスト ボックス 6">
              <a:extLst>
                <a:ext uri="{FF2B5EF4-FFF2-40B4-BE49-F238E27FC236}">
                  <a16:creationId xmlns:a16="http://schemas.microsoft.com/office/drawing/2014/main" id="{BFA07929-3004-21C9-FC25-4EB14BC7F492}"/>
                </a:ext>
              </a:extLst>
            </p:cNvPr>
            <p:cNvSpPr txBox="1"/>
            <p:nvPr/>
          </p:nvSpPr>
          <p:spPr>
            <a:xfrm>
              <a:off x="1654364" y="2166880"/>
              <a:ext cx="8169224" cy="369332"/>
            </a:xfrm>
            <a:prstGeom prst="rect">
              <a:avLst/>
            </a:prstGeom>
            <a:noFill/>
          </p:spPr>
          <p:txBody>
            <a:bodyPr wrap="none" rtlCol="0">
              <a:spAutoFit/>
            </a:bodyPr>
            <a:lstStyle/>
            <a:p>
              <a:r>
                <a:rPr lang="en" altLang="ja-JP" b="1" dirty="0"/>
                <a:t>CSS</a:t>
              </a:r>
              <a:r>
                <a:rPr lang="ja-JP" altLang="en-US" b="1"/>
                <a:t>を書く際の</a:t>
              </a:r>
              <a:r>
                <a:rPr lang="en" altLang="ja-JP" b="1" dirty="0"/>
                <a:t>id</a:t>
              </a:r>
              <a:r>
                <a:rPr lang="ja-JP" altLang="en-US" b="1"/>
                <a:t>や</a:t>
              </a:r>
              <a:r>
                <a:rPr lang="en" altLang="ja-JP" b="1" dirty="0"/>
                <a:t>class</a:t>
              </a:r>
              <a:r>
                <a:rPr lang="ja-JP" altLang="en-US" b="1"/>
                <a:t>の命名を工夫し、分かりやすいコードを書きたい。</a:t>
              </a:r>
              <a:endParaRPr lang="en-US" altLang="ja-JP" b="1" dirty="0"/>
            </a:p>
          </p:txBody>
        </p:sp>
        <p:sp>
          <p:nvSpPr>
            <p:cNvPr id="8" name="円/楕円 7">
              <a:extLst>
                <a:ext uri="{FF2B5EF4-FFF2-40B4-BE49-F238E27FC236}">
                  <a16:creationId xmlns:a16="http://schemas.microsoft.com/office/drawing/2014/main" id="{0BA650C2-CCEE-D07B-3ED2-76455F044E5D}"/>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9" name="グループ化 8">
            <a:extLst>
              <a:ext uri="{FF2B5EF4-FFF2-40B4-BE49-F238E27FC236}">
                <a16:creationId xmlns:a16="http://schemas.microsoft.com/office/drawing/2014/main" id="{7AAE5B2C-8DA4-E887-91B3-5A57813C3979}"/>
              </a:ext>
            </a:extLst>
          </p:cNvPr>
          <p:cNvGrpSpPr/>
          <p:nvPr/>
        </p:nvGrpSpPr>
        <p:grpSpPr>
          <a:xfrm>
            <a:off x="1277238" y="2868786"/>
            <a:ext cx="9993943" cy="369332"/>
            <a:chOff x="1193800" y="2166880"/>
            <a:chExt cx="9993943" cy="369332"/>
          </a:xfrm>
        </p:grpSpPr>
        <p:sp>
          <p:nvSpPr>
            <p:cNvPr id="10" name="テキスト ボックス 9">
              <a:extLst>
                <a:ext uri="{FF2B5EF4-FFF2-40B4-BE49-F238E27FC236}">
                  <a16:creationId xmlns:a16="http://schemas.microsoft.com/office/drawing/2014/main" id="{BD7B4E38-3879-53F9-5FCB-C2EBB64CE0F6}"/>
                </a:ext>
              </a:extLst>
            </p:cNvPr>
            <p:cNvSpPr txBox="1"/>
            <p:nvPr/>
          </p:nvSpPr>
          <p:spPr>
            <a:xfrm>
              <a:off x="1654364" y="2166880"/>
              <a:ext cx="9533379" cy="369332"/>
            </a:xfrm>
            <a:prstGeom prst="rect">
              <a:avLst/>
            </a:prstGeom>
            <a:noFill/>
          </p:spPr>
          <p:txBody>
            <a:bodyPr wrap="none" rtlCol="0">
              <a:spAutoFit/>
            </a:bodyPr>
            <a:lstStyle/>
            <a:p>
              <a:r>
                <a:rPr lang="en" altLang="ja-JP" b="1" dirty="0"/>
                <a:t>JavaScript</a:t>
              </a:r>
              <a:r>
                <a:rPr lang="ja-JP" altLang="en-US" b="1"/>
                <a:t>で苦戦する場面が多かったので、動的なサイトの作成について理解を深めたい。</a:t>
              </a:r>
              <a:endParaRPr kumimoji="1" lang="ja-JP" altLang="en-US" b="1"/>
            </a:p>
          </p:txBody>
        </p:sp>
        <p:sp>
          <p:nvSpPr>
            <p:cNvPr id="11" name="円/楕円 10">
              <a:extLst>
                <a:ext uri="{FF2B5EF4-FFF2-40B4-BE49-F238E27FC236}">
                  <a16:creationId xmlns:a16="http://schemas.microsoft.com/office/drawing/2014/main" id="{7DC9181B-F006-DA1F-40A1-C6F14A316550}"/>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12" name="グループ化 11">
            <a:extLst>
              <a:ext uri="{FF2B5EF4-FFF2-40B4-BE49-F238E27FC236}">
                <a16:creationId xmlns:a16="http://schemas.microsoft.com/office/drawing/2014/main" id="{A766CD7B-C3CA-7DFB-4EC2-0FF826FCF56A}"/>
              </a:ext>
            </a:extLst>
          </p:cNvPr>
          <p:cNvGrpSpPr/>
          <p:nvPr/>
        </p:nvGrpSpPr>
        <p:grpSpPr>
          <a:xfrm>
            <a:off x="1277238" y="3577803"/>
            <a:ext cx="7108538" cy="369332"/>
            <a:chOff x="1193800" y="2166880"/>
            <a:chExt cx="7108538" cy="369332"/>
          </a:xfrm>
        </p:grpSpPr>
        <p:sp>
          <p:nvSpPr>
            <p:cNvPr id="13" name="テキスト ボックス 12">
              <a:extLst>
                <a:ext uri="{FF2B5EF4-FFF2-40B4-BE49-F238E27FC236}">
                  <a16:creationId xmlns:a16="http://schemas.microsoft.com/office/drawing/2014/main" id="{7F9349B8-4E33-448A-4B5B-C75384E423DA}"/>
                </a:ext>
              </a:extLst>
            </p:cNvPr>
            <p:cNvSpPr txBox="1"/>
            <p:nvPr/>
          </p:nvSpPr>
          <p:spPr>
            <a:xfrm>
              <a:off x="1654364" y="2166880"/>
              <a:ext cx="6647974" cy="369332"/>
            </a:xfrm>
            <a:prstGeom prst="rect">
              <a:avLst/>
            </a:prstGeom>
            <a:noFill/>
          </p:spPr>
          <p:txBody>
            <a:bodyPr wrap="none" rtlCol="0">
              <a:spAutoFit/>
            </a:bodyPr>
            <a:lstStyle/>
            <a:p>
              <a:r>
                <a:rPr lang="ja-JP" altLang="en-US" b="1"/>
                <a:t>コーディングの際にもっと効率が良い記述方法を学びたい。</a:t>
              </a:r>
              <a:endParaRPr kumimoji="1" lang="ja-JP" altLang="en-US" b="1"/>
            </a:p>
          </p:txBody>
        </p:sp>
        <p:sp>
          <p:nvSpPr>
            <p:cNvPr id="14" name="円/楕円 13">
              <a:extLst>
                <a:ext uri="{FF2B5EF4-FFF2-40B4-BE49-F238E27FC236}">
                  <a16:creationId xmlns:a16="http://schemas.microsoft.com/office/drawing/2014/main" id="{212C3741-D80B-4F65-E213-54F077D6E499}"/>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３</a:t>
              </a:r>
              <a:endParaRPr kumimoji="1" lang="ja-JP" altLang="en-US" b="1"/>
            </a:p>
          </p:txBody>
        </p:sp>
      </p:grpSp>
      <p:grpSp>
        <p:nvGrpSpPr>
          <p:cNvPr id="15" name="グループ化 14">
            <a:extLst>
              <a:ext uri="{FF2B5EF4-FFF2-40B4-BE49-F238E27FC236}">
                <a16:creationId xmlns:a16="http://schemas.microsoft.com/office/drawing/2014/main" id="{CAA31EAF-7443-D7EE-1C4D-C647AAB42EEB}"/>
              </a:ext>
            </a:extLst>
          </p:cNvPr>
          <p:cNvGrpSpPr/>
          <p:nvPr/>
        </p:nvGrpSpPr>
        <p:grpSpPr>
          <a:xfrm>
            <a:off x="1277238" y="4312581"/>
            <a:ext cx="5723543" cy="369332"/>
            <a:chOff x="1193800" y="2166880"/>
            <a:chExt cx="5723543" cy="369332"/>
          </a:xfrm>
        </p:grpSpPr>
        <p:sp>
          <p:nvSpPr>
            <p:cNvPr id="16" name="テキスト ボックス 15">
              <a:extLst>
                <a:ext uri="{FF2B5EF4-FFF2-40B4-BE49-F238E27FC236}">
                  <a16:creationId xmlns:a16="http://schemas.microsoft.com/office/drawing/2014/main" id="{F10C219F-84D6-88BB-0843-6A6AEDE466CF}"/>
                </a:ext>
              </a:extLst>
            </p:cNvPr>
            <p:cNvSpPr txBox="1"/>
            <p:nvPr/>
          </p:nvSpPr>
          <p:spPr>
            <a:xfrm>
              <a:off x="1654364" y="2166880"/>
              <a:ext cx="5262979" cy="369332"/>
            </a:xfrm>
            <a:prstGeom prst="rect">
              <a:avLst/>
            </a:prstGeom>
            <a:noFill/>
          </p:spPr>
          <p:txBody>
            <a:bodyPr wrap="none" rtlCol="0">
              <a:spAutoFit/>
            </a:bodyPr>
            <a:lstStyle/>
            <a:p>
              <a:r>
                <a:rPr lang="ja-JP" altLang="en-US" b="1"/>
                <a:t>効率の良いデータベースの処理方法を学びたい。</a:t>
              </a:r>
              <a:endParaRPr kumimoji="1" lang="ja-JP" altLang="en-US" b="1"/>
            </a:p>
          </p:txBody>
        </p:sp>
        <p:sp>
          <p:nvSpPr>
            <p:cNvPr id="17" name="円/楕円 16">
              <a:extLst>
                <a:ext uri="{FF2B5EF4-FFF2-40B4-BE49-F238E27FC236}">
                  <a16:creationId xmlns:a16="http://schemas.microsoft.com/office/drawing/2014/main" id="{77F7FC7D-2001-4CB4-33CC-1AB7271E64B9}"/>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４</a:t>
              </a:r>
            </a:p>
          </p:txBody>
        </p:sp>
      </p:grpSp>
      <p:grpSp>
        <p:nvGrpSpPr>
          <p:cNvPr id="18" name="グループ化 17">
            <a:extLst>
              <a:ext uri="{FF2B5EF4-FFF2-40B4-BE49-F238E27FC236}">
                <a16:creationId xmlns:a16="http://schemas.microsoft.com/office/drawing/2014/main" id="{69D7BDA6-7E4B-8D8F-2320-E87B26C59688}"/>
              </a:ext>
            </a:extLst>
          </p:cNvPr>
          <p:cNvGrpSpPr/>
          <p:nvPr/>
        </p:nvGrpSpPr>
        <p:grpSpPr>
          <a:xfrm>
            <a:off x="1277238" y="5047359"/>
            <a:ext cx="9186030" cy="923330"/>
            <a:chOff x="1193800" y="2166880"/>
            <a:chExt cx="9186030" cy="923330"/>
          </a:xfrm>
        </p:grpSpPr>
        <p:sp>
          <p:nvSpPr>
            <p:cNvPr id="19" name="テキスト ボックス 18">
              <a:extLst>
                <a:ext uri="{FF2B5EF4-FFF2-40B4-BE49-F238E27FC236}">
                  <a16:creationId xmlns:a16="http://schemas.microsoft.com/office/drawing/2014/main" id="{420F68EF-25ED-395A-489F-0D9DA0A07950}"/>
                </a:ext>
              </a:extLst>
            </p:cNvPr>
            <p:cNvSpPr txBox="1"/>
            <p:nvPr/>
          </p:nvSpPr>
          <p:spPr>
            <a:xfrm>
              <a:off x="1654364" y="2166880"/>
              <a:ext cx="8725466" cy="923330"/>
            </a:xfrm>
            <a:prstGeom prst="rect">
              <a:avLst/>
            </a:prstGeom>
            <a:noFill/>
          </p:spPr>
          <p:txBody>
            <a:bodyPr wrap="none" rtlCol="0">
              <a:spAutoFit/>
            </a:bodyPr>
            <a:lstStyle/>
            <a:p>
              <a:r>
                <a:rPr lang="ja-JP" altLang="en-US" b="1"/>
                <a:t>全体を通して、設計の際にどの機能をどの画面に適応するか。</a:t>
              </a:r>
              <a:endParaRPr lang="en-US" altLang="ja-JP" b="1" dirty="0"/>
            </a:p>
            <a:p>
              <a:r>
                <a:rPr lang="ja-JP" altLang="en-US" b="1"/>
                <a:t>どの言語、ツールを適応するかを考えることが非常に重要であることが分かった。</a:t>
              </a:r>
              <a:endParaRPr lang="en-US" altLang="ja-JP" b="1" dirty="0"/>
            </a:p>
            <a:p>
              <a:r>
                <a:rPr lang="ja-JP" altLang="en-US" b="1"/>
                <a:t>今後は設計方法についても学んでいきたい。</a:t>
              </a:r>
              <a:endParaRPr kumimoji="1" lang="ja-JP" altLang="en-US" b="1"/>
            </a:p>
          </p:txBody>
        </p:sp>
        <p:sp>
          <p:nvSpPr>
            <p:cNvPr id="20" name="円/楕円 19">
              <a:extLst>
                <a:ext uri="{FF2B5EF4-FFF2-40B4-BE49-F238E27FC236}">
                  <a16:creationId xmlns:a16="http://schemas.microsoft.com/office/drawing/2014/main" id="{0F480380-2346-5155-383F-9D8D11D53ACD}"/>
                </a:ext>
              </a:extLst>
            </p:cNvPr>
            <p:cNvSpPr/>
            <p:nvPr/>
          </p:nvSpPr>
          <p:spPr>
            <a:xfrm>
              <a:off x="1193800" y="2166880"/>
              <a:ext cx="355600" cy="343571"/>
            </a:xfrm>
            <a:prstGeom prst="ellipse">
              <a:avLst/>
            </a:prstGeom>
            <a:solidFill>
              <a:srgbClr val="FB8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５</a:t>
              </a:r>
              <a:endParaRPr kumimoji="1" lang="ja-JP" altLang="en-US" b="1"/>
            </a:p>
          </p:txBody>
        </p:sp>
      </p:grpSp>
    </p:spTree>
    <p:extLst>
      <p:ext uri="{BB962C8B-B14F-4D97-AF65-F5344CB8AC3E}">
        <p14:creationId xmlns:p14="http://schemas.microsoft.com/office/powerpoint/2010/main" val="1260647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90AB2-8414-2AA3-8609-01B2063323B4}"/>
              </a:ext>
            </a:extLst>
          </p:cNvPr>
          <p:cNvSpPr>
            <a:spLocks noGrp="1"/>
          </p:cNvSpPr>
          <p:nvPr>
            <p:ph type="title"/>
          </p:nvPr>
        </p:nvSpPr>
        <p:spPr>
          <a:xfrm>
            <a:off x="0" y="65088"/>
            <a:ext cx="10515600" cy="701675"/>
          </a:xfrm>
          <a:prstGeom prst="rect">
            <a:avLst/>
          </a:prstGeom>
        </p:spPr>
        <p:txBody>
          <a:bodyPr/>
          <a:lstStyle/>
          <a:p>
            <a:r>
              <a:rPr kumimoji="1" lang="ja-JP" altLang="en-US"/>
              <a:t>背景</a:t>
            </a:r>
          </a:p>
        </p:txBody>
      </p:sp>
      <p:sp>
        <p:nvSpPr>
          <p:cNvPr id="3" name="テキスト ボックス 2">
            <a:extLst>
              <a:ext uri="{FF2B5EF4-FFF2-40B4-BE49-F238E27FC236}">
                <a16:creationId xmlns:a16="http://schemas.microsoft.com/office/drawing/2014/main" id="{AD1AA396-BE4C-BAF0-2262-E7381E296222}"/>
              </a:ext>
            </a:extLst>
          </p:cNvPr>
          <p:cNvSpPr txBox="1"/>
          <p:nvPr/>
        </p:nvSpPr>
        <p:spPr>
          <a:xfrm>
            <a:off x="140524" y="1348723"/>
            <a:ext cx="5955476" cy="1754326"/>
          </a:xfrm>
          <a:prstGeom prst="rect">
            <a:avLst/>
          </a:prstGeom>
          <a:noFill/>
        </p:spPr>
        <p:txBody>
          <a:bodyPr wrap="none" rtlCol="0">
            <a:spAutoFit/>
          </a:bodyPr>
          <a:lstStyle/>
          <a:p>
            <a:r>
              <a:rPr kumimoji="1" lang="ja-JP" altLang="en-US"/>
              <a:t>長年続くデフレによりサラリーマンの給料は上がらない</a:t>
            </a:r>
            <a:endParaRPr kumimoji="1" lang="en-US" altLang="ja-JP" dirty="0"/>
          </a:p>
          <a:p>
            <a:r>
              <a:rPr lang="ja-JP" altLang="en-US"/>
              <a:t>お金を稼がないと生活は豊かにならないのか</a:t>
            </a:r>
            <a:endParaRPr lang="en-US" altLang="ja-JP" dirty="0"/>
          </a:p>
          <a:p>
            <a:r>
              <a:rPr kumimoji="1" lang="ja-JP" altLang="en-US"/>
              <a:t>キーポイントとなるのが健康</a:t>
            </a:r>
            <a:endParaRPr kumimoji="1" lang="en-US" altLang="ja-JP" dirty="0"/>
          </a:p>
          <a:p>
            <a:r>
              <a:rPr lang="ja-JP" altLang="en-US"/>
              <a:t>人間は自己管理することが苦手</a:t>
            </a:r>
            <a:endParaRPr lang="en-US" altLang="ja-JP" dirty="0"/>
          </a:p>
          <a:p>
            <a:r>
              <a:rPr kumimoji="1" lang="ja-JP" altLang="en-US"/>
              <a:t>結局事後対策になってしまう。</a:t>
            </a:r>
            <a:endParaRPr kumimoji="1" lang="en-US" altLang="ja-JP" dirty="0"/>
          </a:p>
          <a:p>
            <a:r>
              <a:rPr kumimoji="1" lang="ja-JP" altLang="en-US"/>
              <a:t>そこで</a:t>
            </a:r>
            <a:r>
              <a:rPr kumimoji="1" lang="en-US" altLang="ja-JP" dirty="0"/>
              <a:t>IT</a:t>
            </a:r>
            <a:r>
              <a:rPr kumimoji="1" lang="ja-JP" altLang="en-US"/>
              <a:t>の力を借りて管理を手助けしたい。</a:t>
            </a:r>
            <a:endParaRPr kumimoji="1" lang="en-US" altLang="ja-JP" dirty="0"/>
          </a:p>
        </p:txBody>
      </p:sp>
      <p:sp>
        <p:nvSpPr>
          <p:cNvPr id="5" name="テキスト ボックス 4">
            <a:extLst>
              <a:ext uri="{FF2B5EF4-FFF2-40B4-BE49-F238E27FC236}">
                <a16:creationId xmlns:a16="http://schemas.microsoft.com/office/drawing/2014/main" id="{1D9476CA-0E78-2933-B725-02F29DFCECCA}"/>
              </a:ext>
            </a:extLst>
          </p:cNvPr>
          <p:cNvSpPr txBox="1"/>
          <p:nvPr/>
        </p:nvSpPr>
        <p:spPr>
          <a:xfrm>
            <a:off x="140524" y="766763"/>
            <a:ext cx="2656465" cy="369332"/>
          </a:xfrm>
          <a:prstGeom prst="rect">
            <a:avLst/>
          </a:prstGeom>
          <a:noFill/>
        </p:spPr>
        <p:txBody>
          <a:bodyPr wrap="square" rtlCol="0">
            <a:spAutoFit/>
          </a:bodyPr>
          <a:lstStyle/>
          <a:p>
            <a:r>
              <a:rPr lang="ja-JP" altLang="en-US" u="sng"/>
              <a:t>何のため作るのか</a:t>
            </a:r>
            <a:endParaRPr lang="en-US" altLang="ja-JP" u="sng" dirty="0"/>
          </a:p>
        </p:txBody>
      </p:sp>
      <p:grpSp>
        <p:nvGrpSpPr>
          <p:cNvPr id="11" name="グループ化 10">
            <a:extLst>
              <a:ext uri="{FF2B5EF4-FFF2-40B4-BE49-F238E27FC236}">
                <a16:creationId xmlns:a16="http://schemas.microsoft.com/office/drawing/2014/main" id="{130CCCA4-F55C-745E-C56B-BF20FB8BBA86}"/>
              </a:ext>
            </a:extLst>
          </p:cNvPr>
          <p:cNvGrpSpPr/>
          <p:nvPr/>
        </p:nvGrpSpPr>
        <p:grpSpPr>
          <a:xfrm>
            <a:off x="363070" y="5105865"/>
            <a:ext cx="11255188" cy="1590770"/>
            <a:chOff x="363070" y="5105865"/>
            <a:chExt cx="11255188" cy="1590770"/>
          </a:xfrm>
        </p:grpSpPr>
        <p:sp>
          <p:nvSpPr>
            <p:cNvPr id="7" name="正方形/長方形 6">
              <a:extLst>
                <a:ext uri="{FF2B5EF4-FFF2-40B4-BE49-F238E27FC236}">
                  <a16:creationId xmlns:a16="http://schemas.microsoft.com/office/drawing/2014/main" id="{3E1EAFF0-E546-3CCB-D604-D41BF564540E}"/>
                </a:ext>
              </a:extLst>
            </p:cNvPr>
            <p:cNvSpPr/>
            <p:nvPr/>
          </p:nvSpPr>
          <p:spPr>
            <a:xfrm>
              <a:off x="363070" y="5105865"/>
              <a:ext cx="11255188" cy="159077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434A152-4AD8-3456-3DDE-D260F35D66F1}"/>
                </a:ext>
              </a:extLst>
            </p:cNvPr>
            <p:cNvSpPr txBox="1"/>
            <p:nvPr/>
          </p:nvSpPr>
          <p:spPr>
            <a:xfrm>
              <a:off x="1277473" y="5247667"/>
              <a:ext cx="9520517" cy="523220"/>
            </a:xfrm>
            <a:prstGeom prst="rect">
              <a:avLst/>
            </a:prstGeom>
            <a:noFill/>
          </p:spPr>
          <p:txBody>
            <a:bodyPr wrap="square" rtlCol="0">
              <a:spAutoFit/>
            </a:bodyPr>
            <a:lstStyle/>
            <a:p>
              <a:r>
                <a:rPr kumimoji="1" lang="ja-JP" altLang="en-US" sz="2800"/>
                <a:t>病気や怪我を予防することでコスト（お金、時間）を削減</a:t>
              </a:r>
            </a:p>
          </p:txBody>
        </p:sp>
        <p:sp>
          <p:nvSpPr>
            <p:cNvPr id="9" name="下矢印 8">
              <a:extLst>
                <a:ext uri="{FF2B5EF4-FFF2-40B4-BE49-F238E27FC236}">
                  <a16:creationId xmlns:a16="http://schemas.microsoft.com/office/drawing/2014/main" id="{20184B62-F9F3-573D-26CD-F3A65164DDEE}"/>
                </a:ext>
              </a:extLst>
            </p:cNvPr>
            <p:cNvSpPr/>
            <p:nvPr/>
          </p:nvSpPr>
          <p:spPr>
            <a:xfrm>
              <a:off x="5459505" y="5770887"/>
              <a:ext cx="732864" cy="32035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0" name="テキスト ボックス 9">
              <a:extLst>
                <a:ext uri="{FF2B5EF4-FFF2-40B4-BE49-F238E27FC236}">
                  <a16:creationId xmlns:a16="http://schemas.microsoft.com/office/drawing/2014/main" id="{B6E27EB5-3B84-B41A-DA7A-30408720C45A}"/>
                </a:ext>
              </a:extLst>
            </p:cNvPr>
            <p:cNvSpPr txBox="1"/>
            <p:nvPr/>
          </p:nvSpPr>
          <p:spPr>
            <a:xfrm>
              <a:off x="2796989" y="6132326"/>
              <a:ext cx="7247966" cy="523220"/>
            </a:xfrm>
            <a:prstGeom prst="rect">
              <a:avLst/>
            </a:prstGeom>
            <a:noFill/>
          </p:spPr>
          <p:txBody>
            <a:bodyPr wrap="square" rtlCol="0">
              <a:spAutoFit/>
            </a:bodyPr>
            <a:lstStyle/>
            <a:p>
              <a:r>
                <a:rPr kumimoji="1" lang="ja-JP" altLang="en-US" sz="2800"/>
                <a:t>自分の趣味ややりたい事に投資できる</a:t>
              </a:r>
            </a:p>
          </p:txBody>
        </p:sp>
      </p:grpSp>
    </p:spTree>
    <p:extLst>
      <p:ext uri="{BB962C8B-B14F-4D97-AF65-F5344CB8AC3E}">
        <p14:creationId xmlns:p14="http://schemas.microsoft.com/office/powerpoint/2010/main" val="106257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7F0E5-F065-9DEE-239C-F5E1A07464AA}"/>
              </a:ext>
            </a:extLst>
          </p:cNvPr>
          <p:cNvSpPr>
            <a:spLocks noGrp="1"/>
          </p:cNvSpPr>
          <p:nvPr>
            <p:ph type="title"/>
          </p:nvPr>
        </p:nvSpPr>
        <p:spPr/>
        <p:txBody>
          <a:bodyPr/>
          <a:lstStyle/>
          <a:p>
            <a:r>
              <a:rPr lang="ja-JP" altLang="en-US"/>
              <a:t>目的</a:t>
            </a:r>
            <a:endParaRPr kumimoji="1" lang="ja-JP" altLang="en-US"/>
          </a:p>
        </p:txBody>
      </p:sp>
      <p:sp>
        <p:nvSpPr>
          <p:cNvPr id="3" name="テキスト ボックス 2">
            <a:extLst>
              <a:ext uri="{FF2B5EF4-FFF2-40B4-BE49-F238E27FC236}">
                <a16:creationId xmlns:a16="http://schemas.microsoft.com/office/drawing/2014/main" id="{39BFE78B-0D37-5B2D-C551-9705F5E4B627}"/>
              </a:ext>
            </a:extLst>
          </p:cNvPr>
          <p:cNvSpPr txBox="1"/>
          <p:nvPr/>
        </p:nvSpPr>
        <p:spPr>
          <a:xfrm>
            <a:off x="537882" y="1089212"/>
            <a:ext cx="7340471" cy="1754326"/>
          </a:xfrm>
          <a:prstGeom prst="rect">
            <a:avLst/>
          </a:prstGeom>
          <a:noFill/>
        </p:spPr>
        <p:txBody>
          <a:bodyPr wrap="none" rtlCol="0">
            <a:spAutoFit/>
          </a:bodyPr>
          <a:lstStyle/>
          <a:p>
            <a:r>
              <a:rPr kumimoji="1" lang="ja-JP" altLang="en-US"/>
              <a:t>どういった問題を解決できるか</a:t>
            </a:r>
            <a:endParaRPr kumimoji="1" lang="en-US" altLang="ja-JP" dirty="0"/>
          </a:p>
          <a:p>
            <a:r>
              <a:rPr lang="ja-JP" altLang="en-US"/>
              <a:t>今回は栄養に着目</a:t>
            </a:r>
            <a:endParaRPr lang="en-US" altLang="ja-JP" dirty="0"/>
          </a:p>
          <a:p>
            <a:r>
              <a:rPr lang="ja-JP" altLang="en-US"/>
              <a:t>食事の内容を記録することで栄養管理が可能</a:t>
            </a:r>
            <a:endParaRPr lang="en-US" altLang="ja-JP" dirty="0"/>
          </a:p>
          <a:p>
            <a:r>
              <a:rPr lang="ja-JP" altLang="en-US"/>
              <a:t>自動で計算</a:t>
            </a:r>
            <a:endParaRPr lang="en-US" altLang="ja-JP" dirty="0"/>
          </a:p>
          <a:p>
            <a:r>
              <a:rPr lang="ja-JP" altLang="en-US"/>
              <a:t>どういうリスクがあるかが分かるので関心のない人でも興味を持てる</a:t>
            </a:r>
            <a:endParaRPr lang="en-US" altLang="ja-JP" dirty="0"/>
          </a:p>
          <a:p>
            <a:endParaRPr lang="en-US" altLang="ja-JP" dirty="0"/>
          </a:p>
        </p:txBody>
      </p:sp>
      <p:sp>
        <p:nvSpPr>
          <p:cNvPr id="6" name="正方形/長方形 5">
            <a:extLst>
              <a:ext uri="{FF2B5EF4-FFF2-40B4-BE49-F238E27FC236}">
                <a16:creationId xmlns:a16="http://schemas.microsoft.com/office/drawing/2014/main" id="{9753588C-CBFC-A3FF-DDC4-7A6BB23AC4AC}"/>
              </a:ext>
            </a:extLst>
          </p:cNvPr>
          <p:cNvSpPr/>
          <p:nvPr/>
        </p:nvSpPr>
        <p:spPr>
          <a:xfrm>
            <a:off x="443751" y="3428999"/>
            <a:ext cx="11255188" cy="321164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A45EAE-B708-9C98-2663-6D823713F51F}"/>
              </a:ext>
            </a:extLst>
          </p:cNvPr>
          <p:cNvSpPr txBox="1"/>
          <p:nvPr/>
        </p:nvSpPr>
        <p:spPr>
          <a:xfrm>
            <a:off x="3287805" y="3549937"/>
            <a:ext cx="5567080" cy="538648"/>
          </a:xfrm>
          <a:prstGeom prst="rect">
            <a:avLst/>
          </a:prstGeom>
          <a:noFill/>
        </p:spPr>
        <p:txBody>
          <a:bodyPr wrap="square" rtlCol="0">
            <a:spAutoFit/>
          </a:bodyPr>
          <a:lstStyle/>
          <a:p>
            <a:r>
              <a:rPr lang="ja-JP" altLang="en-US" sz="2800"/>
              <a:t>食習慣の改善を</a:t>
            </a:r>
            <a:r>
              <a:rPr lang="en-US" altLang="ja-JP" sz="2800" dirty="0"/>
              <a:t>IT</a:t>
            </a:r>
            <a:r>
              <a:rPr lang="ja-JP" altLang="en-US" sz="2800"/>
              <a:t>を使って手助け</a:t>
            </a:r>
            <a:endParaRPr kumimoji="1" lang="ja-JP" altLang="en-US" sz="2800"/>
          </a:p>
        </p:txBody>
      </p:sp>
      <p:sp>
        <p:nvSpPr>
          <p:cNvPr id="8" name="下矢印 7">
            <a:extLst>
              <a:ext uri="{FF2B5EF4-FFF2-40B4-BE49-F238E27FC236}">
                <a16:creationId xmlns:a16="http://schemas.microsoft.com/office/drawing/2014/main" id="{B1C5E5F8-058A-C129-9C99-CE7BA168CC75}"/>
              </a:ext>
            </a:extLst>
          </p:cNvPr>
          <p:cNvSpPr/>
          <p:nvPr/>
        </p:nvSpPr>
        <p:spPr>
          <a:xfrm>
            <a:off x="5540186" y="4113630"/>
            <a:ext cx="732864" cy="329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C351BCE-EB0E-D188-2E82-829AFAE7B131}"/>
              </a:ext>
            </a:extLst>
          </p:cNvPr>
          <p:cNvSpPr txBox="1"/>
          <p:nvPr/>
        </p:nvSpPr>
        <p:spPr>
          <a:xfrm>
            <a:off x="1495983" y="4485726"/>
            <a:ext cx="8821269" cy="538648"/>
          </a:xfrm>
          <a:prstGeom prst="rect">
            <a:avLst/>
          </a:prstGeom>
          <a:noFill/>
        </p:spPr>
        <p:txBody>
          <a:bodyPr wrap="square" rtlCol="0">
            <a:spAutoFit/>
          </a:bodyPr>
          <a:lstStyle/>
          <a:p>
            <a:r>
              <a:rPr kumimoji="1" lang="ja-JP" altLang="en-US" sz="2800"/>
              <a:t>食習慣に関する不健康のリスクを下げることができる</a:t>
            </a:r>
          </a:p>
        </p:txBody>
      </p:sp>
      <p:sp>
        <p:nvSpPr>
          <p:cNvPr id="10" name="テキスト ボックス 9">
            <a:extLst>
              <a:ext uri="{FF2B5EF4-FFF2-40B4-BE49-F238E27FC236}">
                <a16:creationId xmlns:a16="http://schemas.microsoft.com/office/drawing/2014/main" id="{61D90A19-60DD-4FF1-7CE2-D2E5D8B9C5A4}"/>
              </a:ext>
            </a:extLst>
          </p:cNvPr>
          <p:cNvSpPr txBox="1"/>
          <p:nvPr/>
        </p:nvSpPr>
        <p:spPr>
          <a:xfrm>
            <a:off x="1267045" y="5352744"/>
            <a:ext cx="9555853" cy="1077218"/>
          </a:xfrm>
          <a:prstGeom prst="rect">
            <a:avLst/>
          </a:prstGeom>
          <a:noFill/>
        </p:spPr>
        <p:txBody>
          <a:bodyPr wrap="square" rtlCol="0">
            <a:spAutoFit/>
          </a:bodyPr>
          <a:lstStyle/>
          <a:p>
            <a:pPr algn="ctr"/>
            <a:r>
              <a:rPr kumimoji="1" lang="ja-JP" altLang="en-US" sz="3200" b="1">
                <a:solidFill>
                  <a:srgbClr val="FF0000"/>
                </a:solidFill>
              </a:rPr>
              <a:t>今回は三大栄養素（炭水化物、タンパク質、脂質）</a:t>
            </a:r>
            <a:endParaRPr kumimoji="1" lang="en-US" altLang="ja-JP" sz="3200" b="1" dirty="0">
              <a:solidFill>
                <a:srgbClr val="FF0000"/>
              </a:solidFill>
            </a:endParaRPr>
          </a:p>
          <a:p>
            <a:pPr algn="ctr"/>
            <a:r>
              <a:rPr kumimoji="1" lang="ja-JP" altLang="en-US" sz="3200" b="1">
                <a:solidFill>
                  <a:srgbClr val="FF0000"/>
                </a:solidFill>
              </a:rPr>
              <a:t>に着目した栄養計算サイトを作る</a:t>
            </a:r>
          </a:p>
        </p:txBody>
      </p:sp>
    </p:spTree>
    <p:extLst>
      <p:ext uri="{BB962C8B-B14F-4D97-AF65-F5344CB8AC3E}">
        <p14:creationId xmlns:p14="http://schemas.microsoft.com/office/powerpoint/2010/main" val="1925873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FB7E1-629E-8C86-97FF-D266B49BF180}"/>
              </a:ext>
            </a:extLst>
          </p:cNvPr>
          <p:cNvSpPr>
            <a:spLocks noGrp="1"/>
          </p:cNvSpPr>
          <p:nvPr>
            <p:ph type="title"/>
          </p:nvPr>
        </p:nvSpPr>
        <p:spPr/>
        <p:txBody>
          <a:bodyPr/>
          <a:lstStyle/>
          <a:p>
            <a:r>
              <a:rPr kumimoji="1" lang="ja-JP" altLang="en-US"/>
              <a:t>計算方法（エネルギー</a:t>
            </a:r>
            <a:r>
              <a:rPr kumimoji="1" lang="en-US" altLang="ja-JP" dirty="0"/>
              <a:t>[kcal]</a:t>
            </a:r>
            <a:r>
              <a:rPr kumimoji="1" lang="ja-JP" altLang="en-US"/>
              <a:t>）</a:t>
            </a:r>
          </a:p>
        </p:txBody>
      </p:sp>
      <p:pic>
        <p:nvPicPr>
          <p:cNvPr id="4" name="図 3">
            <a:extLst>
              <a:ext uri="{FF2B5EF4-FFF2-40B4-BE49-F238E27FC236}">
                <a16:creationId xmlns:a16="http://schemas.microsoft.com/office/drawing/2014/main" id="{BA061C44-C75F-1059-FB06-ED6ABEEB5F39}"/>
              </a:ext>
            </a:extLst>
          </p:cNvPr>
          <p:cNvPicPr>
            <a:picLocks noChangeAspect="1"/>
          </p:cNvPicPr>
          <p:nvPr/>
        </p:nvPicPr>
        <p:blipFill>
          <a:blip r:embed="rId2"/>
          <a:stretch>
            <a:fillRect/>
          </a:stretch>
        </p:blipFill>
        <p:spPr>
          <a:xfrm>
            <a:off x="271581" y="848946"/>
            <a:ext cx="5948615" cy="3752355"/>
          </a:xfrm>
          <a:prstGeom prst="rect">
            <a:avLst/>
          </a:prstGeom>
        </p:spPr>
      </p:pic>
      <p:pic>
        <p:nvPicPr>
          <p:cNvPr id="6" name="図 5">
            <a:extLst>
              <a:ext uri="{FF2B5EF4-FFF2-40B4-BE49-F238E27FC236}">
                <a16:creationId xmlns:a16="http://schemas.microsoft.com/office/drawing/2014/main" id="{C5D3629A-AD0E-4EEF-B66E-A2250BCC745E}"/>
              </a:ext>
            </a:extLst>
          </p:cNvPr>
          <p:cNvPicPr>
            <a:picLocks noChangeAspect="1"/>
          </p:cNvPicPr>
          <p:nvPr/>
        </p:nvPicPr>
        <p:blipFill>
          <a:blip r:embed="rId3"/>
          <a:stretch>
            <a:fillRect/>
          </a:stretch>
        </p:blipFill>
        <p:spPr>
          <a:xfrm>
            <a:off x="6318992" y="848946"/>
            <a:ext cx="5326908" cy="2822730"/>
          </a:xfrm>
          <a:prstGeom prst="rect">
            <a:avLst/>
          </a:prstGeom>
        </p:spPr>
      </p:pic>
      <p:pic>
        <p:nvPicPr>
          <p:cNvPr id="8" name="図 7">
            <a:extLst>
              <a:ext uri="{FF2B5EF4-FFF2-40B4-BE49-F238E27FC236}">
                <a16:creationId xmlns:a16="http://schemas.microsoft.com/office/drawing/2014/main" id="{9E96CFEB-7097-5B3B-8DF3-CAD4021B0CA4}"/>
              </a:ext>
            </a:extLst>
          </p:cNvPr>
          <p:cNvPicPr>
            <a:picLocks noChangeAspect="1"/>
          </p:cNvPicPr>
          <p:nvPr/>
        </p:nvPicPr>
        <p:blipFill>
          <a:blip r:embed="rId4"/>
          <a:stretch>
            <a:fillRect/>
          </a:stretch>
        </p:blipFill>
        <p:spPr>
          <a:xfrm>
            <a:off x="6295242" y="2588916"/>
            <a:ext cx="5437579" cy="4162560"/>
          </a:xfrm>
          <a:prstGeom prst="rect">
            <a:avLst/>
          </a:prstGeom>
        </p:spPr>
      </p:pic>
      <p:grpSp>
        <p:nvGrpSpPr>
          <p:cNvPr id="16" name="グループ化 15">
            <a:extLst>
              <a:ext uri="{FF2B5EF4-FFF2-40B4-BE49-F238E27FC236}">
                <a16:creationId xmlns:a16="http://schemas.microsoft.com/office/drawing/2014/main" id="{ECDB4220-ADF3-BC61-AD31-F5A80393E56F}"/>
              </a:ext>
            </a:extLst>
          </p:cNvPr>
          <p:cNvGrpSpPr/>
          <p:nvPr/>
        </p:nvGrpSpPr>
        <p:grpSpPr>
          <a:xfrm>
            <a:off x="121022" y="4774232"/>
            <a:ext cx="5974978" cy="1836430"/>
            <a:chOff x="5096435" y="4587390"/>
            <a:chExt cx="6568890" cy="1275527"/>
          </a:xfrm>
        </p:grpSpPr>
        <p:sp>
          <p:nvSpPr>
            <p:cNvPr id="17" name="正方形/長方形 16">
              <a:extLst>
                <a:ext uri="{FF2B5EF4-FFF2-40B4-BE49-F238E27FC236}">
                  <a16:creationId xmlns:a16="http://schemas.microsoft.com/office/drawing/2014/main" id="{5A3E7609-CCA8-8A53-8170-FCF2F13D8019}"/>
                </a:ext>
              </a:extLst>
            </p:cNvPr>
            <p:cNvSpPr/>
            <p:nvPr/>
          </p:nvSpPr>
          <p:spPr>
            <a:xfrm>
              <a:off x="5096435" y="4708776"/>
              <a:ext cx="6568890" cy="1154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AAB987B-9C92-97D8-697D-BCA10D26E98B}"/>
                </a:ext>
              </a:extLst>
            </p:cNvPr>
            <p:cNvSpPr/>
            <p:nvPr/>
          </p:nvSpPr>
          <p:spPr>
            <a:xfrm>
              <a:off x="5177117" y="4587390"/>
              <a:ext cx="1253061" cy="26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ポイント</a:t>
              </a:r>
            </a:p>
          </p:txBody>
        </p:sp>
      </p:grpSp>
      <p:sp>
        <p:nvSpPr>
          <p:cNvPr id="19" name="テキスト ボックス 18">
            <a:extLst>
              <a:ext uri="{FF2B5EF4-FFF2-40B4-BE49-F238E27FC236}">
                <a16:creationId xmlns:a16="http://schemas.microsoft.com/office/drawing/2014/main" id="{3F64F26A-8335-5A49-13D5-7EB7A760CC0A}"/>
              </a:ext>
            </a:extLst>
          </p:cNvPr>
          <p:cNvSpPr txBox="1"/>
          <p:nvPr/>
        </p:nvSpPr>
        <p:spPr>
          <a:xfrm>
            <a:off x="194409" y="5202765"/>
            <a:ext cx="5375189" cy="369332"/>
          </a:xfrm>
          <a:prstGeom prst="rect">
            <a:avLst/>
          </a:prstGeom>
          <a:noFill/>
        </p:spPr>
        <p:txBody>
          <a:bodyPr wrap="none" rtlCol="0">
            <a:spAutoFit/>
          </a:bodyPr>
          <a:lstStyle/>
          <a:p>
            <a:r>
              <a:rPr lang="ja-JP" altLang="en-US"/>
              <a:t>以下の要素によって必要なエネルギーの量が変化</a:t>
            </a:r>
            <a:endParaRPr kumimoji="1" lang="ja-JP" altLang="en-US"/>
          </a:p>
        </p:txBody>
      </p:sp>
      <p:sp>
        <p:nvSpPr>
          <p:cNvPr id="21" name="テキスト ボックス 20">
            <a:extLst>
              <a:ext uri="{FF2B5EF4-FFF2-40B4-BE49-F238E27FC236}">
                <a16:creationId xmlns:a16="http://schemas.microsoft.com/office/drawing/2014/main" id="{859EEC43-802E-B339-656E-9BC91F23B457}"/>
              </a:ext>
            </a:extLst>
          </p:cNvPr>
          <p:cNvSpPr txBox="1"/>
          <p:nvPr/>
        </p:nvSpPr>
        <p:spPr>
          <a:xfrm>
            <a:off x="271581" y="5639149"/>
            <a:ext cx="5628430" cy="954107"/>
          </a:xfrm>
          <a:prstGeom prst="rect">
            <a:avLst/>
          </a:prstGeom>
          <a:noFill/>
        </p:spPr>
        <p:txBody>
          <a:bodyPr wrap="square" rtlCol="0">
            <a:spAutoFit/>
          </a:bodyPr>
          <a:lstStyle/>
          <a:p>
            <a:pPr algn="ctr"/>
            <a:r>
              <a:rPr kumimoji="1" lang="ja-JP" altLang="en-US" sz="2800" b="1">
                <a:solidFill>
                  <a:srgbClr val="FF0000"/>
                </a:solidFill>
              </a:rPr>
              <a:t>性別、年齢、身長、体重、</a:t>
            </a:r>
            <a:endParaRPr kumimoji="1" lang="en-US" altLang="ja-JP" sz="2800" b="1" dirty="0">
              <a:solidFill>
                <a:srgbClr val="FF0000"/>
              </a:solidFill>
            </a:endParaRPr>
          </a:p>
          <a:p>
            <a:pPr algn="ctr"/>
            <a:r>
              <a:rPr kumimoji="1" lang="ja-JP" altLang="en-US" sz="2800" b="1">
                <a:solidFill>
                  <a:srgbClr val="FF0000"/>
                </a:solidFill>
              </a:rPr>
              <a:t>身体運動レベル</a:t>
            </a:r>
            <a:endParaRPr kumimoji="1" lang="en-US" altLang="ja-JP" sz="2800" b="1" dirty="0">
              <a:solidFill>
                <a:srgbClr val="FF0000"/>
              </a:solidFill>
            </a:endParaRPr>
          </a:p>
        </p:txBody>
      </p:sp>
    </p:spTree>
    <p:extLst>
      <p:ext uri="{BB962C8B-B14F-4D97-AF65-F5344CB8AC3E}">
        <p14:creationId xmlns:p14="http://schemas.microsoft.com/office/powerpoint/2010/main" val="422873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CFB70A-9545-0604-4709-20CA10414BC1}"/>
              </a:ext>
            </a:extLst>
          </p:cNvPr>
          <p:cNvSpPr>
            <a:spLocks noGrp="1"/>
          </p:cNvSpPr>
          <p:nvPr>
            <p:ph type="title"/>
          </p:nvPr>
        </p:nvSpPr>
        <p:spPr/>
        <p:txBody>
          <a:bodyPr/>
          <a:lstStyle/>
          <a:p>
            <a:r>
              <a:rPr lang="ja-JP" altLang="en-US"/>
              <a:t>計算方法（エネルギー</a:t>
            </a:r>
            <a:r>
              <a:rPr lang="en-US" altLang="ja-JP" dirty="0"/>
              <a:t>[kcal]</a:t>
            </a:r>
            <a:r>
              <a:rPr lang="ja-JP" altLang="en-US"/>
              <a:t>）</a:t>
            </a:r>
            <a:endParaRPr kumimoji="1" lang="ja-JP" altLang="en-US"/>
          </a:p>
        </p:txBody>
      </p:sp>
      <p:pic>
        <p:nvPicPr>
          <p:cNvPr id="4" name="図 3">
            <a:extLst>
              <a:ext uri="{FF2B5EF4-FFF2-40B4-BE49-F238E27FC236}">
                <a16:creationId xmlns:a16="http://schemas.microsoft.com/office/drawing/2014/main" id="{F5EC563C-AC34-A9EC-1374-B1D2104B28C7}"/>
              </a:ext>
            </a:extLst>
          </p:cNvPr>
          <p:cNvPicPr>
            <a:picLocks noChangeAspect="1"/>
          </p:cNvPicPr>
          <p:nvPr/>
        </p:nvPicPr>
        <p:blipFill>
          <a:blip r:embed="rId2"/>
          <a:stretch>
            <a:fillRect/>
          </a:stretch>
        </p:blipFill>
        <p:spPr>
          <a:xfrm>
            <a:off x="2430697" y="715974"/>
            <a:ext cx="6615370" cy="6128579"/>
          </a:xfrm>
          <a:prstGeom prst="rect">
            <a:avLst/>
          </a:prstGeom>
        </p:spPr>
      </p:pic>
      <p:sp>
        <p:nvSpPr>
          <p:cNvPr id="5" name="フレーム 4">
            <a:extLst>
              <a:ext uri="{FF2B5EF4-FFF2-40B4-BE49-F238E27FC236}">
                <a16:creationId xmlns:a16="http://schemas.microsoft.com/office/drawing/2014/main" id="{BFD25A9D-0EDA-30FB-65DF-F861256353B4}"/>
              </a:ext>
            </a:extLst>
          </p:cNvPr>
          <p:cNvSpPr/>
          <p:nvPr/>
        </p:nvSpPr>
        <p:spPr>
          <a:xfrm>
            <a:off x="2445687" y="4392118"/>
            <a:ext cx="6503441" cy="884420"/>
          </a:xfrm>
          <a:prstGeom prst="frame">
            <a:avLst>
              <a:gd name="adj1" fmla="val 4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41830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63C05C-0946-6F13-C597-C8093262EDF5}"/>
              </a:ext>
            </a:extLst>
          </p:cNvPr>
          <p:cNvSpPr>
            <a:spLocks noGrp="1"/>
          </p:cNvSpPr>
          <p:nvPr>
            <p:ph type="title"/>
          </p:nvPr>
        </p:nvSpPr>
        <p:spPr/>
        <p:txBody>
          <a:bodyPr/>
          <a:lstStyle/>
          <a:p>
            <a:r>
              <a:rPr kumimoji="1" lang="ja-JP" altLang="en-US"/>
              <a:t>作成背景</a:t>
            </a:r>
          </a:p>
        </p:txBody>
      </p:sp>
      <p:grpSp>
        <p:nvGrpSpPr>
          <p:cNvPr id="7" name="グループ化 6">
            <a:extLst>
              <a:ext uri="{FF2B5EF4-FFF2-40B4-BE49-F238E27FC236}">
                <a16:creationId xmlns:a16="http://schemas.microsoft.com/office/drawing/2014/main" id="{B059AEDE-22C7-A0CC-1C2D-3E124063C864}"/>
              </a:ext>
            </a:extLst>
          </p:cNvPr>
          <p:cNvGrpSpPr/>
          <p:nvPr/>
        </p:nvGrpSpPr>
        <p:grpSpPr>
          <a:xfrm>
            <a:off x="1024239" y="929468"/>
            <a:ext cx="4064000" cy="3180665"/>
            <a:chOff x="628822" y="1915812"/>
            <a:chExt cx="4064000" cy="3180665"/>
          </a:xfrm>
        </p:grpSpPr>
        <p:pic>
          <p:nvPicPr>
            <p:cNvPr id="4" name="図 3">
              <a:extLst>
                <a:ext uri="{FF2B5EF4-FFF2-40B4-BE49-F238E27FC236}">
                  <a16:creationId xmlns:a16="http://schemas.microsoft.com/office/drawing/2014/main" id="{361A74B1-55F5-FC0F-590C-906504100F18}"/>
                </a:ext>
              </a:extLst>
            </p:cNvPr>
            <p:cNvPicPr>
              <a:picLocks noChangeAspect="1"/>
            </p:cNvPicPr>
            <p:nvPr/>
          </p:nvPicPr>
          <p:blipFill>
            <a:blip r:embed="rId2"/>
            <a:stretch>
              <a:fillRect/>
            </a:stretch>
          </p:blipFill>
          <p:spPr>
            <a:xfrm>
              <a:off x="628822" y="1915812"/>
              <a:ext cx="4064000" cy="2705100"/>
            </a:xfrm>
            <a:prstGeom prst="rect">
              <a:avLst/>
            </a:prstGeom>
          </p:spPr>
        </p:pic>
        <p:sp>
          <p:nvSpPr>
            <p:cNvPr id="5" name="正方形/長方形 4">
              <a:extLst>
                <a:ext uri="{FF2B5EF4-FFF2-40B4-BE49-F238E27FC236}">
                  <a16:creationId xmlns:a16="http://schemas.microsoft.com/office/drawing/2014/main" id="{B4C84607-8DFF-CABC-665D-2E089975F96B}"/>
                </a:ext>
              </a:extLst>
            </p:cNvPr>
            <p:cNvSpPr/>
            <p:nvPr/>
          </p:nvSpPr>
          <p:spPr>
            <a:xfrm>
              <a:off x="1363031" y="4727145"/>
              <a:ext cx="2595582" cy="369332"/>
            </a:xfrm>
            <a:prstGeom prst="rect">
              <a:avLst/>
            </a:prstGeom>
          </p:spPr>
          <p:txBody>
            <a:bodyPr wrap="none">
              <a:spAutoFit/>
            </a:bodyPr>
            <a:lstStyle/>
            <a:p>
              <a:r>
                <a:rPr lang="en-US" altLang="ja-JP" dirty="0">
                  <a:solidFill>
                    <a:srgbClr val="202124"/>
                  </a:solidFill>
                  <a:latin typeface="+mn-ea"/>
                </a:rPr>
                <a:t>1955</a:t>
              </a:r>
              <a:r>
                <a:rPr lang="ja-JP" altLang="en-US">
                  <a:solidFill>
                    <a:srgbClr val="202124"/>
                  </a:solidFill>
                  <a:latin typeface="+mn-ea"/>
                </a:rPr>
                <a:t>年頃から</a:t>
              </a:r>
              <a:r>
                <a:rPr lang="en-US" altLang="ja-JP" dirty="0">
                  <a:solidFill>
                    <a:srgbClr val="202124"/>
                  </a:solidFill>
                  <a:latin typeface="+mn-ea"/>
                </a:rPr>
                <a:t>1973</a:t>
              </a:r>
              <a:r>
                <a:rPr lang="ja-JP" altLang="en-US">
                  <a:solidFill>
                    <a:srgbClr val="202124"/>
                  </a:solidFill>
                  <a:latin typeface="+mn-ea"/>
                </a:rPr>
                <a:t>年頃</a:t>
              </a:r>
              <a:endParaRPr lang="ja-JP" altLang="en-US">
                <a:latin typeface="+mn-ea"/>
              </a:endParaRPr>
            </a:p>
          </p:txBody>
        </p:sp>
      </p:grpSp>
      <p:grpSp>
        <p:nvGrpSpPr>
          <p:cNvPr id="3" name="グループ化 2">
            <a:extLst>
              <a:ext uri="{FF2B5EF4-FFF2-40B4-BE49-F238E27FC236}">
                <a16:creationId xmlns:a16="http://schemas.microsoft.com/office/drawing/2014/main" id="{6E59DEE1-C642-CFE1-B868-AC11CA3D20F1}"/>
              </a:ext>
            </a:extLst>
          </p:cNvPr>
          <p:cNvGrpSpPr/>
          <p:nvPr/>
        </p:nvGrpSpPr>
        <p:grpSpPr>
          <a:xfrm>
            <a:off x="8004007" y="907504"/>
            <a:ext cx="3396463" cy="2764856"/>
            <a:chOff x="7103762" y="914915"/>
            <a:chExt cx="3396463" cy="2764856"/>
          </a:xfrm>
        </p:grpSpPr>
        <p:pic>
          <p:nvPicPr>
            <p:cNvPr id="9" name="図 8">
              <a:extLst>
                <a:ext uri="{FF2B5EF4-FFF2-40B4-BE49-F238E27FC236}">
                  <a16:creationId xmlns:a16="http://schemas.microsoft.com/office/drawing/2014/main" id="{764BBA4D-DA82-385A-E68C-A4B7A6B34B35}"/>
                </a:ext>
              </a:extLst>
            </p:cNvPr>
            <p:cNvPicPr>
              <a:picLocks noChangeAspect="1"/>
            </p:cNvPicPr>
            <p:nvPr/>
          </p:nvPicPr>
          <p:blipFill>
            <a:blip r:embed="rId3"/>
            <a:stretch>
              <a:fillRect/>
            </a:stretch>
          </p:blipFill>
          <p:spPr>
            <a:xfrm>
              <a:off x="7103762" y="914915"/>
              <a:ext cx="3396463" cy="2260771"/>
            </a:xfrm>
            <a:prstGeom prst="rect">
              <a:avLst/>
            </a:prstGeom>
          </p:spPr>
        </p:pic>
        <p:sp>
          <p:nvSpPr>
            <p:cNvPr id="10" name="テキスト ボックス 9">
              <a:extLst>
                <a:ext uri="{FF2B5EF4-FFF2-40B4-BE49-F238E27FC236}">
                  <a16:creationId xmlns:a16="http://schemas.microsoft.com/office/drawing/2014/main" id="{1A60ED5B-7313-027D-A88B-0E2AF1657AFB}"/>
                </a:ext>
              </a:extLst>
            </p:cNvPr>
            <p:cNvSpPr txBox="1"/>
            <p:nvPr/>
          </p:nvSpPr>
          <p:spPr>
            <a:xfrm>
              <a:off x="7440080" y="3310439"/>
              <a:ext cx="2723823" cy="369332"/>
            </a:xfrm>
            <a:prstGeom prst="rect">
              <a:avLst/>
            </a:prstGeom>
            <a:noFill/>
          </p:spPr>
          <p:txBody>
            <a:bodyPr wrap="none" rtlCol="0">
              <a:spAutoFit/>
            </a:bodyPr>
            <a:lstStyle/>
            <a:p>
              <a:r>
                <a:rPr kumimoji="1" lang="ja-JP" altLang="en-US"/>
                <a:t>ファストフード店の増加</a:t>
              </a:r>
            </a:p>
          </p:txBody>
        </p:sp>
      </p:grpSp>
      <p:grpSp>
        <p:nvGrpSpPr>
          <p:cNvPr id="13" name="グループ化 12">
            <a:extLst>
              <a:ext uri="{FF2B5EF4-FFF2-40B4-BE49-F238E27FC236}">
                <a16:creationId xmlns:a16="http://schemas.microsoft.com/office/drawing/2014/main" id="{C5DD9D8A-72E0-0E20-BF64-215D9F624DAC}"/>
              </a:ext>
            </a:extLst>
          </p:cNvPr>
          <p:cNvGrpSpPr/>
          <p:nvPr/>
        </p:nvGrpSpPr>
        <p:grpSpPr>
          <a:xfrm>
            <a:off x="8004004" y="3993289"/>
            <a:ext cx="3396463" cy="2715059"/>
            <a:chOff x="7103762" y="3958970"/>
            <a:chExt cx="3396463" cy="2715059"/>
          </a:xfrm>
        </p:grpSpPr>
        <p:pic>
          <p:nvPicPr>
            <p:cNvPr id="8" name="図 7">
              <a:extLst>
                <a:ext uri="{FF2B5EF4-FFF2-40B4-BE49-F238E27FC236}">
                  <a16:creationId xmlns:a16="http://schemas.microsoft.com/office/drawing/2014/main" id="{C47A429A-583F-C33E-EC57-16AF3BD3F466}"/>
                </a:ext>
              </a:extLst>
            </p:cNvPr>
            <p:cNvPicPr>
              <a:picLocks noChangeAspect="1"/>
            </p:cNvPicPr>
            <p:nvPr/>
          </p:nvPicPr>
          <p:blipFill rotWithShape="1">
            <a:blip r:embed="rId4"/>
            <a:srcRect l="7603" t="37275" r="35915" b="-961"/>
            <a:stretch/>
          </p:blipFill>
          <p:spPr>
            <a:xfrm>
              <a:off x="7103762" y="3958970"/>
              <a:ext cx="3396463" cy="2154197"/>
            </a:xfrm>
            <a:prstGeom prst="rect">
              <a:avLst/>
            </a:prstGeom>
          </p:spPr>
        </p:pic>
        <p:sp>
          <p:nvSpPr>
            <p:cNvPr id="12" name="テキスト ボックス 11">
              <a:extLst>
                <a:ext uri="{FF2B5EF4-FFF2-40B4-BE49-F238E27FC236}">
                  <a16:creationId xmlns:a16="http://schemas.microsoft.com/office/drawing/2014/main" id="{A34BA9E6-274C-AC3A-02E0-D4A92741E8A9}"/>
                </a:ext>
              </a:extLst>
            </p:cNvPr>
            <p:cNvSpPr txBox="1"/>
            <p:nvPr/>
          </p:nvSpPr>
          <p:spPr>
            <a:xfrm>
              <a:off x="7901746" y="6304697"/>
              <a:ext cx="1800493" cy="369332"/>
            </a:xfrm>
            <a:prstGeom prst="rect">
              <a:avLst/>
            </a:prstGeom>
            <a:noFill/>
          </p:spPr>
          <p:txBody>
            <a:bodyPr wrap="none" rtlCol="0">
              <a:spAutoFit/>
            </a:bodyPr>
            <a:lstStyle/>
            <a:p>
              <a:r>
                <a:rPr kumimoji="1" lang="ja-JP" altLang="en-US"/>
                <a:t>インフラの発展</a:t>
              </a:r>
            </a:p>
          </p:txBody>
        </p:sp>
      </p:grpSp>
      <p:grpSp>
        <p:nvGrpSpPr>
          <p:cNvPr id="29" name="グループ化 28">
            <a:extLst>
              <a:ext uri="{FF2B5EF4-FFF2-40B4-BE49-F238E27FC236}">
                <a16:creationId xmlns:a16="http://schemas.microsoft.com/office/drawing/2014/main" id="{DA76D25E-4715-1CC6-C88D-C2669F2AA32F}"/>
              </a:ext>
            </a:extLst>
          </p:cNvPr>
          <p:cNvGrpSpPr/>
          <p:nvPr/>
        </p:nvGrpSpPr>
        <p:grpSpPr>
          <a:xfrm>
            <a:off x="5298522" y="1889036"/>
            <a:ext cx="2495195" cy="1954387"/>
            <a:chOff x="5298522" y="1889036"/>
            <a:chExt cx="2495195" cy="1954387"/>
          </a:xfrm>
        </p:grpSpPr>
        <p:sp>
          <p:nvSpPr>
            <p:cNvPr id="20" name="右矢印 19">
              <a:extLst>
                <a:ext uri="{FF2B5EF4-FFF2-40B4-BE49-F238E27FC236}">
                  <a16:creationId xmlns:a16="http://schemas.microsoft.com/office/drawing/2014/main" id="{C94084B3-9CDC-BAC7-4F52-73227AB47CA6}"/>
                </a:ext>
              </a:extLst>
            </p:cNvPr>
            <p:cNvSpPr/>
            <p:nvPr/>
          </p:nvSpPr>
          <p:spPr>
            <a:xfrm>
              <a:off x="5436065" y="2282195"/>
              <a:ext cx="2220116" cy="47971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1" name="右矢印 20">
              <a:extLst>
                <a:ext uri="{FF2B5EF4-FFF2-40B4-BE49-F238E27FC236}">
                  <a16:creationId xmlns:a16="http://schemas.microsoft.com/office/drawing/2014/main" id="{671A420A-BBBC-D06B-4755-6A328490BA9B}"/>
                </a:ext>
              </a:extLst>
            </p:cNvPr>
            <p:cNvSpPr/>
            <p:nvPr/>
          </p:nvSpPr>
          <p:spPr>
            <a:xfrm rot="1859405">
              <a:off x="5298522" y="3363706"/>
              <a:ext cx="2495195" cy="47971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2" name="テキスト ボックス 21">
              <a:extLst>
                <a:ext uri="{FF2B5EF4-FFF2-40B4-BE49-F238E27FC236}">
                  <a16:creationId xmlns:a16="http://schemas.microsoft.com/office/drawing/2014/main" id="{A88854E5-6D79-7153-6C61-F6A5E322E705}"/>
                </a:ext>
              </a:extLst>
            </p:cNvPr>
            <p:cNvSpPr txBox="1"/>
            <p:nvPr/>
          </p:nvSpPr>
          <p:spPr>
            <a:xfrm>
              <a:off x="5821852" y="1889036"/>
              <a:ext cx="1338828" cy="369332"/>
            </a:xfrm>
            <a:prstGeom prst="rect">
              <a:avLst/>
            </a:prstGeom>
            <a:noFill/>
          </p:spPr>
          <p:txBody>
            <a:bodyPr wrap="none" rtlCol="0">
              <a:spAutoFit/>
            </a:bodyPr>
            <a:lstStyle/>
            <a:p>
              <a:r>
                <a:rPr lang="ja-JP" altLang="en-US" b="1"/>
                <a:t>一方、、、</a:t>
              </a:r>
              <a:endParaRPr kumimoji="1" lang="ja-JP" altLang="en-US" b="1"/>
            </a:p>
          </p:txBody>
        </p:sp>
      </p:grpSp>
      <p:grpSp>
        <p:nvGrpSpPr>
          <p:cNvPr id="28" name="グループ化 27">
            <a:extLst>
              <a:ext uri="{FF2B5EF4-FFF2-40B4-BE49-F238E27FC236}">
                <a16:creationId xmlns:a16="http://schemas.microsoft.com/office/drawing/2014/main" id="{594A7B80-98D8-FF1E-2769-32F9A76ECCBF}"/>
              </a:ext>
            </a:extLst>
          </p:cNvPr>
          <p:cNvGrpSpPr/>
          <p:nvPr/>
        </p:nvGrpSpPr>
        <p:grpSpPr>
          <a:xfrm>
            <a:off x="791533" y="4204477"/>
            <a:ext cx="5471483" cy="2503871"/>
            <a:chOff x="791533" y="4433077"/>
            <a:chExt cx="5471483" cy="2503871"/>
          </a:xfrm>
        </p:grpSpPr>
        <p:sp>
          <p:nvSpPr>
            <p:cNvPr id="16" name="正方形/長方形 15">
              <a:extLst>
                <a:ext uri="{FF2B5EF4-FFF2-40B4-BE49-F238E27FC236}">
                  <a16:creationId xmlns:a16="http://schemas.microsoft.com/office/drawing/2014/main" id="{160335B7-B476-0593-856E-D7676636FC3E}"/>
                </a:ext>
              </a:extLst>
            </p:cNvPr>
            <p:cNvSpPr/>
            <p:nvPr/>
          </p:nvSpPr>
          <p:spPr>
            <a:xfrm>
              <a:off x="791535" y="4604526"/>
              <a:ext cx="5471481" cy="23324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5">
                    <a:lumMod val="75000"/>
                  </a:schemeClr>
                </a:solidFill>
              </a:endParaRPr>
            </a:p>
          </p:txBody>
        </p:sp>
        <p:sp>
          <p:nvSpPr>
            <p:cNvPr id="17" name="テキスト ボックス 16">
              <a:extLst>
                <a:ext uri="{FF2B5EF4-FFF2-40B4-BE49-F238E27FC236}">
                  <a16:creationId xmlns:a16="http://schemas.microsoft.com/office/drawing/2014/main" id="{8E8BADD9-6F77-490A-290C-82762BF8D6F4}"/>
                </a:ext>
              </a:extLst>
            </p:cNvPr>
            <p:cNvSpPr txBox="1"/>
            <p:nvPr/>
          </p:nvSpPr>
          <p:spPr>
            <a:xfrm>
              <a:off x="1807417" y="4927977"/>
              <a:ext cx="3611772" cy="400110"/>
            </a:xfrm>
            <a:prstGeom prst="rect">
              <a:avLst/>
            </a:prstGeom>
            <a:noFill/>
          </p:spPr>
          <p:txBody>
            <a:bodyPr wrap="square" rtlCol="0">
              <a:spAutoFit/>
            </a:bodyPr>
            <a:lstStyle/>
            <a:p>
              <a:r>
                <a:rPr kumimoji="1" lang="ja-JP" altLang="en-US" sz="2000" b="1"/>
                <a:t>栄養不足・偏り、運動不足</a:t>
              </a:r>
            </a:p>
          </p:txBody>
        </p:sp>
        <p:sp>
          <p:nvSpPr>
            <p:cNvPr id="18" name="下矢印 17">
              <a:extLst>
                <a:ext uri="{FF2B5EF4-FFF2-40B4-BE49-F238E27FC236}">
                  <a16:creationId xmlns:a16="http://schemas.microsoft.com/office/drawing/2014/main" id="{32AFBA9F-A32A-2A0C-B92C-720944A72A39}"/>
                </a:ext>
              </a:extLst>
            </p:cNvPr>
            <p:cNvSpPr/>
            <p:nvPr/>
          </p:nvSpPr>
          <p:spPr>
            <a:xfrm>
              <a:off x="3341748" y="5367684"/>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840FB73-0F04-99FB-F005-133093FA3AD6}"/>
                </a:ext>
              </a:extLst>
            </p:cNvPr>
            <p:cNvSpPr txBox="1"/>
            <p:nvPr/>
          </p:nvSpPr>
          <p:spPr>
            <a:xfrm>
              <a:off x="1357453" y="5585722"/>
              <a:ext cx="4525661" cy="461665"/>
            </a:xfrm>
            <a:prstGeom prst="rect">
              <a:avLst/>
            </a:prstGeom>
            <a:noFill/>
          </p:spPr>
          <p:txBody>
            <a:bodyPr wrap="square" rtlCol="0">
              <a:spAutoFit/>
            </a:bodyPr>
            <a:lstStyle/>
            <a:p>
              <a:r>
                <a:rPr kumimoji="1" lang="ja-JP" altLang="en-US" sz="2400" b="1">
                  <a:solidFill>
                    <a:srgbClr val="FF0000"/>
                  </a:solidFill>
                </a:rPr>
                <a:t>生活習慣病のリスクが高くなる</a:t>
              </a:r>
            </a:p>
          </p:txBody>
        </p:sp>
        <p:sp>
          <p:nvSpPr>
            <p:cNvPr id="23" name="ホームベース 22">
              <a:extLst>
                <a:ext uri="{FF2B5EF4-FFF2-40B4-BE49-F238E27FC236}">
                  <a16:creationId xmlns:a16="http://schemas.microsoft.com/office/drawing/2014/main" id="{1875790D-AD74-FDFF-352B-733501E9F545}"/>
                </a:ext>
              </a:extLst>
            </p:cNvPr>
            <p:cNvSpPr/>
            <p:nvPr/>
          </p:nvSpPr>
          <p:spPr>
            <a:xfrm>
              <a:off x="791533" y="4433077"/>
              <a:ext cx="1339733"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着眼点</a:t>
              </a:r>
            </a:p>
          </p:txBody>
        </p:sp>
        <p:sp>
          <p:nvSpPr>
            <p:cNvPr id="26" name="下矢印 25">
              <a:extLst>
                <a:ext uri="{FF2B5EF4-FFF2-40B4-BE49-F238E27FC236}">
                  <a16:creationId xmlns:a16="http://schemas.microsoft.com/office/drawing/2014/main" id="{C46A0A75-9C90-A985-2053-99FE999BA2B3}"/>
                </a:ext>
              </a:extLst>
            </p:cNvPr>
            <p:cNvSpPr/>
            <p:nvPr/>
          </p:nvSpPr>
          <p:spPr>
            <a:xfrm>
              <a:off x="3341748" y="6052712"/>
              <a:ext cx="319119" cy="18616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439AA04-79E6-3F3C-E39A-69DDA1883CB3}"/>
                </a:ext>
              </a:extLst>
            </p:cNvPr>
            <p:cNvSpPr txBox="1"/>
            <p:nvPr/>
          </p:nvSpPr>
          <p:spPr>
            <a:xfrm>
              <a:off x="1447609" y="6297608"/>
              <a:ext cx="4452285" cy="584775"/>
            </a:xfrm>
            <a:prstGeom prst="rect">
              <a:avLst/>
            </a:prstGeom>
            <a:noFill/>
          </p:spPr>
          <p:txBody>
            <a:bodyPr wrap="square" rtlCol="0">
              <a:spAutoFit/>
            </a:bodyPr>
            <a:lstStyle/>
            <a:p>
              <a:r>
                <a:rPr lang="ja-JP" altLang="en-US" sz="3200" b="1">
                  <a:solidFill>
                    <a:srgbClr val="FF0000"/>
                  </a:solidFill>
                </a:rPr>
                <a:t>食習慣（栄養）に着目</a:t>
              </a:r>
              <a:endParaRPr kumimoji="1" lang="ja-JP" altLang="en-US" sz="3200" b="1">
                <a:solidFill>
                  <a:srgbClr val="FF0000"/>
                </a:solidFill>
              </a:endParaRPr>
            </a:p>
          </p:txBody>
        </p:sp>
      </p:grpSp>
      <p:sp>
        <p:nvSpPr>
          <p:cNvPr id="14" name="テキスト ボックス 13">
            <a:extLst>
              <a:ext uri="{FF2B5EF4-FFF2-40B4-BE49-F238E27FC236}">
                <a16:creationId xmlns:a16="http://schemas.microsoft.com/office/drawing/2014/main" id="{0A935ACC-3982-77D3-F053-A0BAB6FF82DA}"/>
              </a:ext>
            </a:extLst>
          </p:cNvPr>
          <p:cNvSpPr txBox="1"/>
          <p:nvPr/>
        </p:nvSpPr>
        <p:spPr>
          <a:xfrm>
            <a:off x="692260" y="4986972"/>
            <a:ext cx="5570756" cy="523220"/>
          </a:xfrm>
          <a:prstGeom prst="rect">
            <a:avLst/>
          </a:prstGeom>
          <a:noFill/>
        </p:spPr>
        <p:txBody>
          <a:bodyPr wrap="none" rtlCol="0">
            <a:spAutoFit/>
          </a:bodyPr>
          <a:lstStyle/>
          <a:p>
            <a:r>
              <a:rPr kumimoji="1" lang="ja-JP" altLang="en-US" sz="2800" b="1">
                <a:solidFill>
                  <a:srgbClr val="FF0000"/>
                </a:solidFill>
              </a:rPr>
              <a:t>人々の食生活は非常に豊かに！！</a:t>
            </a:r>
          </a:p>
        </p:txBody>
      </p:sp>
    </p:spTree>
    <p:extLst>
      <p:ext uri="{BB962C8B-B14F-4D97-AF65-F5344CB8AC3E}">
        <p14:creationId xmlns:p14="http://schemas.microsoft.com/office/powerpoint/2010/main" val="246712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1" nodeType="clickEffect">
                                  <p:stCondLst>
                                    <p:cond delay="0"/>
                                  </p:stCondLst>
                                  <p:childTnLst>
                                    <p:animEffect transition="out" filter="barn(inVertical)">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linds(horizont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25D52-E86E-FCF7-94F6-BD3994D7C79E}"/>
              </a:ext>
            </a:extLst>
          </p:cNvPr>
          <p:cNvSpPr>
            <a:spLocks noGrp="1"/>
          </p:cNvSpPr>
          <p:nvPr>
            <p:ph type="title"/>
          </p:nvPr>
        </p:nvSpPr>
        <p:spPr/>
        <p:txBody>
          <a:bodyPr>
            <a:normAutofit/>
          </a:bodyPr>
          <a:lstStyle/>
          <a:p>
            <a:r>
              <a:rPr lang="ja-JP" altLang="en-US"/>
              <a:t>現状、ターゲット</a:t>
            </a:r>
            <a:endParaRPr kumimoji="1" lang="ja-JP" altLang="en-US"/>
          </a:p>
        </p:txBody>
      </p:sp>
      <p:pic>
        <p:nvPicPr>
          <p:cNvPr id="8" name="図 7">
            <a:extLst>
              <a:ext uri="{FF2B5EF4-FFF2-40B4-BE49-F238E27FC236}">
                <a16:creationId xmlns:a16="http://schemas.microsoft.com/office/drawing/2014/main" id="{F5D8B8C7-A21C-A6F7-1DBC-9EF490B88573}"/>
              </a:ext>
            </a:extLst>
          </p:cNvPr>
          <p:cNvPicPr>
            <a:picLocks noChangeAspect="1"/>
          </p:cNvPicPr>
          <p:nvPr/>
        </p:nvPicPr>
        <p:blipFill>
          <a:blip r:embed="rId3"/>
          <a:stretch>
            <a:fillRect/>
          </a:stretch>
        </p:blipFill>
        <p:spPr>
          <a:xfrm>
            <a:off x="5269735" y="799576"/>
            <a:ext cx="6853518" cy="3786929"/>
          </a:xfrm>
          <a:prstGeom prst="rect">
            <a:avLst/>
          </a:prstGeom>
        </p:spPr>
      </p:pic>
      <p:grpSp>
        <p:nvGrpSpPr>
          <p:cNvPr id="67" name="グループ化 66">
            <a:extLst>
              <a:ext uri="{FF2B5EF4-FFF2-40B4-BE49-F238E27FC236}">
                <a16:creationId xmlns:a16="http://schemas.microsoft.com/office/drawing/2014/main" id="{5D7D982D-700A-732E-7E21-423D24CF7119}"/>
              </a:ext>
            </a:extLst>
          </p:cNvPr>
          <p:cNvGrpSpPr/>
          <p:nvPr/>
        </p:nvGrpSpPr>
        <p:grpSpPr>
          <a:xfrm>
            <a:off x="7976638" y="1486668"/>
            <a:ext cx="2555173" cy="1641591"/>
            <a:chOff x="7976638" y="1486668"/>
            <a:chExt cx="2555173" cy="1641591"/>
          </a:xfrm>
        </p:grpSpPr>
        <p:sp>
          <p:nvSpPr>
            <p:cNvPr id="4" name="円/楕円 3">
              <a:extLst>
                <a:ext uri="{FF2B5EF4-FFF2-40B4-BE49-F238E27FC236}">
                  <a16:creationId xmlns:a16="http://schemas.microsoft.com/office/drawing/2014/main" id="{382B6669-9FB4-6752-B8E7-C3BF78274C23}"/>
                </a:ext>
              </a:extLst>
            </p:cNvPr>
            <p:cNvSpPr/>
            <p:nvPr/>
          </p:nvSpPr>
          <p:spPr>
            <a:xfrm>
              <a:off x="8706973" y="1488832"/>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40E474AC-C76F-168E-0465-B9F367A9FFE4}"/>
                </a:ext>
              </a:extLst>
            </p:cNvPr>
            <p:cNvSpPr/>
            <p:nvPr/>
          </p:nvSpPr>
          <p:spPr>
            <a:xfrm>
              <a:off x="9429387" y="1486997"/>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C1A9F4CD-0326-B8E1-A537-5C5F8C00D1DB}"/>
                </a:ext>
              </a:extLst>
            </p:cNvPr>
            <p:cNvSpPr/>
            <p:nvPr/>
          </p:nvSpPr>
          <p:spPr>
            <a:xfrm>
              <a:off x="10175551" y="1486668"/>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8D8AD8D-4624-E786-78FA-BF9BBE886572}"/>
                </a:ext>
              </a:extLst>
            </p:cNvPr>
            <p:cNvSpPr/>
            <p:nvPr/>
          </p:nvSpPr>
          <p:spPr>
            <a:xfrm>
              <a:off x="7976638"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77C5F48-DFF2-E457-7F5A-640500988C74}"/>
                </a:ext>
              </a:extLst>
            </p:cNvPr>
            <p:cNvSpPr/>
            <p:nvPr/>
          </p:nvSpPr>
          <p:spPr>
            <a:xfrm>
              <a:off x="8706973" y="2926379"/>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AE12339-644D-D0F0-FB8D-2C258080065F}"/>
                </a:ext>
              </a:extLst>
            </p:cNvPr>
            <p:cNvSpPr/>
            <p:nvPr/>
          </p:nvSpPr>
          <p:spPr>
            <a:xfrm>
              <a:off x="9429387"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A14EB11A-15E9-1988-D02B-415EE7D5AFC4}"/>
                </a:ext>
              </a:extLst>
            </p:cNvPr>
            <p:cNvSpPr/>
            <p:nvPr/>
          </p:nvSpPr>
          <p:spPr>
            <a:xfrm>
              <a:off x="10175551" y="2921603"/>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B7716ED3-72FD-9DD0-1196-18B7802C7B83}"/>
                </a:ext>
              </a:extLst>
            </p:cNvPr>
            <p:cNvSpPr/>
            <p:nvPr/>
          </p:nvSpPr>
          <p:spPr>
            <a:xfrm>
              <a:off x="7976638" y="2200189"/>
              <a:ext cx="356260" cy="2018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a:extLst>
              <a:ext uri="{FF2B5EF4-FFF2-40B4-BE49-F238E27FC236}">
                <a16:creationId xmlns:a16="http://schemas.microsoft.com/office/drawing/2014/main" id="{D19D68BB-4233-2960-80E3-C497EEDBE894}"/>
              </a:ext>
            </a:extLst>
          </p:cNvPr>
          <p:cNvGrpSpPr/>
          <p:nvPr/>
        </p:nvGrpSpPr>
        <p:grpSpPr>
          <a:xfrm>
            <a:off x="6618249" y="5228541"/>
            <a:ext cx="4912588" cy="1383595"/>
            <a:chOff x="592304" y="5474705"/>
            <a:chExt cx="4912588" cy="1383595"/>
          </a:xfrm>
        </p:grpSpPr>
        <p:sp>
          <p:nvSpPr>
            <p:cNvPr id="53" name="正方形/長方形 52">
              <a:extLst>
                <a:ext uri="{FF2B5EF4-FFF2-40B4-BE49-F238E27FC236}">
                  <a16:creationId xmlns:a16="http://schemas.microsoft.com/office/drawing/2014/main" id="{D9DCE57D-3A5B-2F19-453F-F777C42D48B0}"/>
                </a:ext>
              </a:extLst>
            </p:cNvPr>
            <p:cNvSpPr/>
            <p:nvPr/>
          </p:nvSpPr>
          <p:spPr>
            <a:xfrm>
              <a:off x="592305" y="5639297"/>
              <a:ext cx="4912587" cy="121900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ホームベース 53">
              <a:extLst>
                <a:ext uri="{FF2B5EF4-FFF2-40B4-BE49-F238E27FC236}">
                  <a16:creationId xmlns:a16="http://schemas.microsoft.com/office/drawing/2014/main" id="{897E5C81-E1E9-D850-D341-91D2A4A1AA5A}"/>
                </a:ext>
              </a:extLst>
            </p:cNvPr>
            <p:cNvSpPr/>
            <p:nvPr/>
          </p:nvSpPr>
          <p:spPr>
            <a:xfrm>
              <a:off x="592304" y="5474705"/>
              <a:ext cx="1478467" cy="326915"/>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ターゲット</a:t>
              </a:r>
              <a:endParaRPr kumimoji="1" lang="ja-JP" altLang="en-US" b="1"/>
            </a:p>
          </p:txBody>
        </p:sp>
        <p:sp>
          <p:nvSpPr>
            <p:cNvPr id="55" name="テキスト ボックス 54">
              <a:extLst>
                <a:ext uri="{FF2B5EF4-FFF2-40B4-BE49-F238E27FC236}">
                  <a16:creationId xmlns:a16="http://schemas.microsoft.com/office/drawing/2014/main" id="{3B9A0123-F85A-8B1B-C9B8-71C543C5116E}"/>
                </a:ext>
              </a:extLst>
            </p:cNvPr>
            <p:cNvSpPr txBox="1"/>
            <p:nvPr/>
          </p:nvSpPr>
          <p:spPr>
            <a:xfrm>
              <a:off x="855203" y="5925380"/>
              <a:ext cx="4493538" cy="830997"/>
            </a:xfrm>
            <a:prstGeom prst="rect">
              <a:avLst/>
            </a:prstGeom>
            <a:noFill/>
            <a:ln>
              <a:noFill/>
            </a:ln>
          </p:spPr>
          <p:txBody>
            <a:bodyPr wrap="none" rtlCol="0">
              <a:spAutoFit/>
            </a:bodyPr>
            <a:lstStyle/>
            <a:p>
              <a:pPr algn="ctr"/>
              <a:r>
                <a:rPr lang="ja-JP" altLang="en-US" sz="2400"/>
                <a:t>食習慣に関心はあるが時間ない</a:t>
              </a:r>
              <a:endParaRPr lang="en-US" altLang="ja-JP" sz="2400" dirty="0"/>
            </a:p>
            <a:p>
              <a:pPr algn="ctr"/>
              <a:r>
                <a:rPr lang="ja-JP" altLang="en-US" sz="2400" b="1">
                  <a:solidFill>
                    <a:srgbClr val="FF0000"/>
                  </a:solidFill>
                </a:rPr>
                <a:t>２０歳</a:t>
              </a:r>
              <a:r>
                <a:rPr lang="en-US" altLang="ja-JP" sz="2400" b="1" dirty="0">
                  <a:solidFill>
                    <a:srgbClr val="FF0000"/>
                  </a:solidFill>
                </a:rPr>
                <a:t>〜</a:t>
              </a:r>
              <a:r>
                <a:rPr lang="ja-JP" altLang="en-US" sz="2400" b="1">
                  <a:solidFill>
                    <a:srgbClr val="FF0000"/>
                  </a:solidFill>
                </a:rPr>
                <a:t>６０歳</a:t>
              </a:r>
              <a:r>
                <a:rPr lang="ja-JP" altLang="en-US" sz="2400"/>
                <a:t>を対象。</a:t>
              </a:r>
            </a:p>
          </p:txBody>
        </p:sp>
      </p:grpSp>
      <p:pic>
        <p:nvPicPr>
          <p:cNvPr id="57" name="図 56">
            <a:extLst>
              <a:ext uri="{FF2B5EF4-FFF2-40B4-BE49-F238E27FC236}">
                <a16:creationId xmlns:a16="http://schemas.microsoft.com/office/drawing/2014/main" id="{4237DE0D-E5CE-E81F-7A58-A49CA67C3470}"/>
              </a:ext>
            </a:extLst>
          </p:cNvPr>
          <p:cNvPicPr>
            <a:picLocks noChangeAspect="1"/>
          </p:cNvPicPr>
          <p:nvPr/>
        </p:nvPicPr>
        <p:blipFill>
          <a:blip r:embed="rId4"/>
          <a:stretch>
            <a:fillRect/>
          </a:stretch>
        </p:blipFill>
        <p:spPr>
          <a:xfrm>
            <a:off x="213090" y="824885"/>
            <a:ext cx="5076615" cy="5358892"/>
          </a:xfrm>
          <a:prstGeom prst="rect">
            <a:avLst/>
          </a:prstGeom>
        </p:spPr>
      </p:pic>
      <p:grpSp>
        <p:nvGrpSpPr>
          <p:cNvPr id="66" name="グループ化 65">
            <a:extLst>
              <a:ext uri="{FF2B5EF4-FFF2-40B4-BE49-F238E27FC236}">
                <a16:creationId xmlns:a16="http://schemas.microsoft.com/office/drawing/2014/main" id="{BD27433C-DE45-E71C-EADC-D3EB18882D68}"/>
              </a:ext>
            </a:extLst>
          </p:cNvPr>
          <p:cNvGrpSpPr/>
          <p:nvPr/>
        </p:nvGrpSpPr>
        <p:grpSpPr>
          <a:xfrm>
            <a:off x="1415127" y="2087330"/>
            <a:ext cx="2503401" cy="2514485"/>
            <a:chOff x="1415127" y="2087330"/>
            <a:chExt cx="2503401" cy="2514485"/>
          </a:xfrm>
        </p:grpSpPr>
        <p:sp>
          <p:nvSpPr>
            <p:cNvPr id="58" name="正方形/長方形 57">
              <a:extLst>
                <a:ext uri="{FF2B5EF4-FFF2-40B4-BE49-F238E27FC236}">
                  <a16:creationId xmlns:a16="http://schemas.microsoft.com/office/drawing/2014/main" id="{14CBB0E4-B0BA-625B-2BD5-D460003C74F9}"/>
                </a:ext>
              </a:extLst>
            </p:cNvPr>
            <p:cNvSpPr/>
            <p:nvPr/>
          </p:nvSpPr>
          <p:spPr>
            <a:xfrm>
              <a:off x="1866509" y="2087330"/>
              <a:ext cx="1763292"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752C9D93-6F1C-16BA-8748-F5A5CE405CC7}"/>
                </a:ext>
              </a:extLst>
            </p:cNvPr>
            <p:cNvSpPr/>
            <p:nvPr/>
          </p:nvSpPr>
          <p:spPr>
            <a:xfrm>
              <a:off x="1720353" y="2298850"/>
              <a:ext cx="2125993"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A9A636D1-2E8D-6341-0546-17529903B6ED}"/>
                </a:ext>
              </a:extLst>
            </p:cNvPr>
            <p:cNvSpPr/>
            <p:nvPr/>
          </p:nvSpPr>
          <p:spPr>
            <a:xfrm>
              <a:off x="1785588" y="2509462"/>
              <a:ext cx="2060758"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90FAB19C-2246-BE83-CA18-D9930E21717F}"/>
                </a:ext>
              </a:extLst>
            </p:cNvPr>
            <p:cNvSpPr/>
            <p:nvPr/>
          </p:nvSpPr>
          <p:spPr>
            <a:xfrm>
              <a:off x="1674087" y="3795799"/>
              <a:ext cx="2244441"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DB9E5992-AFBC-9D93-F405-01A9268CB1A7}"/>
                </a:ext>
              </a:extLst>
            </p:cNvPr>
            <p:cNvSpPr/>
            <p:nvPr/>
          </p:nvSpPr>
          <p:spPr>
            <a:xfrm>
              <a:off x="1565680" y="4014906"/>
              <a:ext cx="2125992"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8B9D8408-EF86-46AC-A8A2-366004E57AD5}"/>
                </a:ext>
              </a:extLst>
            </p:cNvPr>
            <p:cNvSpPr/>
            <p:nvPr/>
          </p:nvSpPr>
          <p:spPr>
            <a:xfrm>
              <a:off x="1415127" y="4234014"/>
              <a:ext cx="2214674" cy="145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A0E4E935-1931-93AA-1E57-A213868C8D33}"/>
                </a:ext>
              </a:extLst>
            </p:cNvPr>
            <p:cNvSpPr/>
            <p:nvPr/>
          </p:nvSpPr>
          <p:spPr>
            <a:xfrm>
              <a:off x="1435748" y="4433988"/>
              <a:ext cx="1998132" cy="167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C8BE744-A111-335E-BFAE-24BDA5910C11}"/>
                </a:ext>
              </a:extLst>
            </p:cNvPr>
            <p:cNvSpPr/>
            <p:nvPr/>
          </p:nvSpPr>
          <p:spPr>
            <a:xfrm>
              <a:off x="1717776" y="2728570"/>
              <a:ext cx="1831107" cy="15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grpSp>
      <p:grpSp>
        <p:nvGrpSpPr>
          <p:cNvPr id="51" name="グループ化 50">
            <a:extLst>
              <a:ext uri="{FF2B5EF4-FFF2-40B4-BE49-F238E27FC236}">
                <a16:creationId xmlns:a16="http://schemas.microsoft.com/office/drawing/2014/main" id="{48DC2F78-69EF-AD6B-5DE9-DAC04D7B4BE5}"/>
              </a:ext>
            </a:extLst>
          </p:cNvPr>
          <p:cNvGrpSpPr/>
          <p:nvPr/>
        </p:nvGrpSpPr>
        <p:grpSpPr>
          <a:xfrm>
            <a:off x="233200" y="5233736"/>
            <a:ext cx="6277329" cy="1596372"/>
            <a:chOff x="4911114" y="4514751"/>
            <a:chExt cx="6277329" cy="1596372"/>
          </a:xfrm>
        </p:grpSpPr>
        <p:grpSp>
          <p:nvGrpSpPr>
            <p:cNvPr id="13" name="グループ化 12">
              <a:extLst>
                <a:ext uri="{FF2B5EF4-FFF2-40B4-BE49-F238E27FC236}">
                  <a16:creationId xmlns:a16="http://schemas.microsoft.com/office/drawing/2014/main" id="{073C2683-605B-B958-B7E0-C6387CA0782C}"/>
                </a:ext>
              </a:extLst>
            </p:cNvPr>
            <p:cNvGrpSpPr/>
            <p:nvPr/>
          </p:nvGrpSpPr>
          <p:grpSpPr>
            <a:xfrm>
              <a:off x="4911114" y="4514751"/>
              <a:ext cx="6277329" cy="1383595"/>
              <a:chOff x="592303" y="5474705"/>
              <a:chExt cx="6725778" cy="1383595"/>
            </a:xfrm>
          </p:grpSpPr>
          <p:sp>
            <p:nvSpPr>
              <p:cNvPr id="35" name="正方形/長方形 34">
                <a:extLst>
                  <a:ext uri="{FF2B5EF4-FFF2-40B4-BE49-F238E27FC236}">
                    <a16:creationId xmlns:a16="http://schemas.microsoft.com/office/drawing/2014/main" id="{4A6057CA-A865-52C2-FA44-D216B4469DBD}"/>
                  </a:ext>
                </a:extLst>
              </p:cNvPr>
              <p:cNvSpPr/>
              <p:nvPr/>
            </p:nvSpPr>
            <p:spPr>
              <a:xfrm>
                <a:off x="592306" y="5639297"/>
                <a:ext cx="6725775" cy="12190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ホームベース 35">
                <a:extLst>
                  <a:ext uri="{FF2B5EF4-FFF2-40B4-BE49-F238E27FC236}">
                    <a16:creationId xmlns:a16="http://schemas.microsoft.com/office/drawing/2014/main" id="{18D4A8CD-C5BF-2C38-30AA-77678C0D8393}"/>
                  </a:ext>
                </a:extLst>
              </p:cNvPr>
              <p:cNvSpPr/>
              <p:nvPr/>
            </p:nvSpPr>
            <p:spPr>
              <a:xfrm>
                <a:off x="592303" y="5474705"/>
                <a:ext cx="1462237"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ポイント</a:t>
                </a:r>
                <a:endParaRPr kumimoji="1" lang="ja-JP" altLang="en-US" b="1"/>
              </a:p>
            </p:txBody>
          </p:sp>
        </p:grpSp>
        <p:grpSp>
          <p:nvGrpSpPr>
            <p:cNvPr id="7" name="グループ化 6">
              <a:extLst>
                <a:ext uri="{FF2B5EF4-FFF2-40B4-BE49-F238E27FC236}">
                  <a16:creationId xmlns:a16="http://schemas.microsoft.com/office/drawing/2014/main" id="{1F7B9CAA-7DD8-9521-A833-101340945E6D}"/>
                </a:ext>
              </a:extLst>
            </p:cNvPr>
            <p:cNvGrpSpPr/>
            <p:nvPr/>
          </p:nvGrpSpPr>
          <p:grpSpPr>
            <a:xfrm>
              <a:off x="5168592" y="4972807"/>
              <a:ext cx="5782557" cy="384217"/>
              <a:chOff x="1772157" y="5841693"/>
              <a:chExt cx="6195660" cy="384217"/>
            </a:xfrm>
          </p:grpSpPr>
          <p:sp>
            <p:nvSpPr>
              <p:cNvPr id="38" name="テキスト ボックス 37">
                <a:extLst>
                  <a:ext uri="{FF2B5EF4-FFF2-40B4-BE49-F238E27FC236}">
                    <a16:creationId xmlns:a16="http://schemas.microsoft.com/office/drawing/2014/main" id="{A1117928-8C86-68D5-3AF5-3FBCE46EDD73}"/>
                  </a:ext>
                </a:extLst>
              </p:cNvPr>
              <p:cNvSpPr txBox="1"/>
              <p:nvPr/>
            </p:nvSpPr>
            <p:spPr>
              <a:xfrm>
                <a:off x="2243173" y="5856578"/>
                <a:ext cx="5724644" cy="369332"/>
              </a:xfrm>
              <a:prstGeom prst="rect">
                <a:avLst/>
              </a:prstGeom>
              <a:noFill/>
              <a:ln>
                <a:noFill/>
              </a:ln>
            </p:spPr>
            <p:txBody>
              <a:bodyPr wrap="none" rtlCol="0">
                <a:spAutoFit/>
              </a:bodyPr>
              <a:lstStyle/>
              <a:p>
                <a:r>
                  <a:rPr kumimoji="1" lang="ja-JP" altLang="en-US"/>
                  <a:t>働く世代は食習慣に関心があるが取り組めていない。</a:t>
                </a:r>
              </a:p>
            </p:txBody>
          </p:sp>
          <p:sp>
            <p:nvSpPr>
              <p:cNvPr id="40" name="円/楕円 39">
                <a:extLst>
                  <a:ext uri="{FF2B5EF4-FFF2-40B4-BE49-F238E27FC236}">
                    <a16:creationId xmlns:a16="http://schemas.microsoft.com/office/drawing/2014/main" id="{9678955A-9514-EF55-2682-6ABECD272F59}"/>
                  </a:ext>
                </a:extLst>
              </p:cNvPr>
              <p:cNvSpPr/>
              <p:nvPr/>
            </p:nvSpPr>
            <p:spPr>
              <a:xfrm>
                <a:off x="1772157" y="5841693"/>
                <a:ext cx="355600" cy="343571"/>
              </a:xfrm>
              <a:prstGeom prst="ellips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48" name="グループ化 47">
              <a:extLst>
                <a:ext uri="{FF2B5EF4-FFF2-40B4-BE49-F238E27FC236}">
                  <a16:creationId xmlns:a16="http://schemas.microsoft.com/office/drawing/2014/main" id="{A4C3EDE7-9511-F2D8-EA96-7696DFD6A84F}"/>
                </a:ext>
              </a:extLst>
            </p:cNvPr>
            <p:cNvGrpSpPr/>
            <p:nvPr/>
          </p:nvGrpSpPr>
          <p:grpSpPr>
            <a:xfrm>
              <a:off x="5172860" y="5449907"/>
              <a:ext cx="4920791" cy="661216"/>
              <a:chOff x="1772157" y="5841693"/>
              <a:chExt cx="5272330" cy="661216"/>
            </a:xfrm>
          </p:grpSpPr>
          <p:sp>
            <p:nvSpPr>
              <p:cNvPr id="49" name="テキスト ボックス 48">
                <a:extLst>
                  <a:ext uri="{FF2B5EF4-FFF2-40B4-BE49-F238E27FC236}">
                    <a16:creationId xmlns:a16="http://schemas.microsoft.com/office/drawing/2014/main" id="{FFBFBE59-9F65-E97F-32B2-89B37BAE98A5}"/>
                  </a:ext>
                </a:extLst>
              </p:cNvPr>
              <p:cNvSpPr txBox="1"/>
              <p:nvPr/>
            </p:nvSpPr>
            <p:spPr>
              <a:xfrm>
                <a:off x="2243173" y="5856578"/>
                <a:ext cx="4801314" cy="646331"/>
              </a:xfrm>
              <a:prstGeom prst="rect">
                <a:avLst/>
              </a:prstGeom>
              <a:noFill/>
              <a:ln>
                <a:noFill/>
              </a:ln>
            </p:spPr>
            <p:txBody>
              <a:bodyPr wrap="none" rtlCol="0">
                <a:spAutoFit/>
              </a:bodyPr>
              <a:lstStyle/>
              <a:p>
                <a:r>
                  <a:rPr lang="ja-JP" altLang="en-US"/>
                  <a:t>この世代の食生活の妨げは時間がないから。</a:t>
                </a:r>
                <a:endParaRPr lang="en-US" altLang="ja-JP" dirty="0"/>
              </a:p>
              <a:p>
                <a:endParaRPr lang="ja-JP" altLang="en-US"/>
              </a:p>
            </p:txBody>
          </p:sp>
          <p:sp>
            <p:nvSpPr>
              <p:cNvPr id="50" name="円/楕円 49">
                <a:extLst>
                  <a:ext uri="{FF2B5EF4-FFF2-40B4-BE49-F238E27FC236}">
                    <a16:creationId xmlns:a16="http://schemas.microsoft.com/office/drawing/2014/main" id="{D14DC8E1-734E-2766-327E-B00306AA797B}"/>
                  </a:ext>
                </a:extLst>
              </p:cNvPr>
              <p:cNvSpPr/>
              <p:nvPr/>
            </p:nvSpPr>
            <p:spPr>
              <a:xfrm>
                <a:off x="1772157" y="5841693"/>
                <a:ext cx="355600" cy="343571"/>
              </a:xfrm>
              <a:prstGeom prst="ellips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spTree>
    <p:extLst>
      <p:ext uri="{BB962C8B-B14F-4D97-AF65-F5344CB8AC3E}">
        <p14:creationId xmlns:p14="http://schemas.microsoft.com/office/powerpoint/2010/main" val="40293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linds(horizontal)">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1EBB8-46BB-C653-5A01-FB391AA01864}"/>
              </a:ext>
            </a:extLst>
          </p:cNvPr>
          <p:cNvSpPr>
            <a:spLocks noGrp="1"/>
          </p:cNvSpPr>
          <p:nvPr>
            <p:ph type="title"/>
          </p:nvPr>
        </p:nvSpPr>
        <p:spPr/>
        <p:txBody>
          <a:bodyPr/>
          <a:lstStyle/>
          <a:p>
            <a:r>
              <a:rPr kumimoji="1" lang="ja-JP" altLang="en-US"/>
              <a:t>作成目的</a:t>
            </a:r>
          </a:p>
        </p:txBody>
      </p:sp>
      <p:graphicFrame>
        <p:nvGraphicFramePr>
          <p:cNvPr id="4" name="表 3">
            <a:extLst>
              <a:ext uri="{FF2B5EF4-FFF2-40B4-BE49-F238E27FC236}">
                <a16:creationId xmlns:a16="http://schemas.microsoft.com/office/drawing/2014/main" id="{9ED8595D-3478-790D-708B-13F18AFCC304}"/>
              </a:ext>
            </a:extLst>
          </p:cNvPr>
          <p:cNvGraphicFramePr>
            <a:graphicFrameLocks noGrp="1"/>
          </p:cNvGraphicFramePr>
          <p:nvPr>
            <p:extLst>
              <p:ext uri="{D42A27DB-BD31-4B8C-83A1-F6EECF244321}">
                <p14:modId xmlns:p14="http://schemas.microsoft.com/office/powerpoint/2010/main" val="1343876614"/>
              </p:ext>
            </p:extLst>
          </p:nvPr>
        </p:nvGraphicFramePr>
        <p:xfrm>
          <a:off x="1319597" y="1347983"/>
          <a:ext cx="6089723" cy="762000"/>
        </p:xfrm>
        <a:graphic>
          <a:graphicData uri="http://schemas.openxmlformats.org/drawingml/2006/table">
            <a:tbl>
              <a:tblPr>
                <a:tableStyleId>{5C22544A-7EE6-4342-B048-85BDC9FD1C3A}</a:tableStyleId>
              </a:tblPr>
              <a:tblGrid>
                <a:gridCol w="6089723">
                  <a:extLst>
                    <a:ext uri="{9D8B030D-6E8A-4147-A177-3AD203B41FA5}">
                      <a16:colId xmlns:a16="http://schemas.microsoft.com/office/drawing/2014/main" val="3908178513"/>
                    </a:ext>
                  </a:extLst>
                </a:gridCol>
              </a:tblGrid>
              <a:tr h="254000">
                <a:tc>
                  <a:txBody>
                    <a:bodyPr/>
                    <a:lstStyle/>
                    <a:p>
                      <a:pPr algn="l" fontAlgn="ctr"/>
                      <a:r>
                        <a:rPr lang="ja-JP" altLang="en-US" sz="1200" u="none" strike="noStrike">
                          <a:effectLst/>
                        </a:rPr>
                        <a:t>１、時間がない人でも栄養管理できるようにして欲しい。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5">
                        <a:lumMod val="40000"/>
                        <a:lumOff val="60000"/>
                      </a:schemeClr>
                    </a:solidFill>
                  </a:tcPr>
                </a:tc>
                <a:extLst>
                  <a:ext uri="{0D108BD9-81ED-4DB2-BD59-A6C34878D82A}">
                    <a16:rowId xmlns:a16="http://schemas.microsoft.com/office/drawing/2014/main" val="929176012"/>
                  </a:ext>
                </a:extLst>
              </a:tr>
              <a:tr h="254000">
                <a:tc>
                  <a:txBody>
                    <a:bodyPr/>
                    <a:lstStyle/>
                    <a:p>
                      <a:pPr algn="l" fontAlgn="ctr"/>
                      <a:r>
                        <a:rPr lang="ja-JP" altLang="en-US" sz="1200" u="none" strike="noStrike">
                          <a:effectLst/>
                        </a:rPr>
                        <a:t>２、知識がない人でも栄養管理できるようにして欲しい。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90641721"/>
                  </a:ext>
                </a:extLst>
              </a:tr>
              <a:tr h="254000">
                <a:tc>
                  <a:txBody>
                    <a:bodyPr/>
                    <a:lstStyle/>
                    <a:p>
                      <a:pPr algn="l" fontAlgn="ctr"/>
                      <a:r>
                        <a:rPr lang="ja-JP" altLang="en-US" sz="1200" u="none" strike="noStrike">
                          <a:effectLst/>
                        </a:rPr>
                        <a:t>３、食生活に関心が薄い人でも興味を持てるようにして欲しい。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336526622"/>
                  </a:ext>
                </a:extLst>
              </a:tr>
            </a:tbl>
          </a:graphicData>
        </a:graphic>
      </p:graphicFrame>
      <p:graphicFrame>
        <p:nvGraphicFramePr>
          <p:cNvPr id="5" name="表 4">
            <a:extLst>
              <a:ext uri="{FF2B5EF4-FFF2-40B4-BE49-F238E27FC236}">
                <a16:creationId xmlns:a16="http://schemas.microsoft.com/office/drawing/2014/main" id="{79305C7E-27C7-9822-59A3-719B60EDEABD}"/>
              </a:ext>
            </a:extLst>
          </p:cNvPr>
          <p:cNvGraphicFramePr>
            <a:graphicFrameLocks noGrp="1"/>
          </p:cNvGraphicFramePr>
          <p:nvPr>
            <p:extLst>
              <p:ext uri="{D42A27DB-BD31-4B8C-83A1-F6EECF244321}">
                <p14:modId xmlns:p14="http://schemas.microsoft.com/office/powerpoint/2010/main" val="3080981970"/>
              </p:ext>
            </p:extLst>
          </p:nvPr>
        </p:nvGraphicFramePr>
        <p:xfrm>
          <a:off x="1357077" y="2901753"/>
          <a:ext cx="8232175" cy="2235791"/>
        </p:xfrm>
        <a:graphic>
          <a:graphicData uri="http://schemas.openxmlformats.org/drawingml/2006/table">
            <a:tbl>
              <a:tblPr>
                <a:tableStyleId>{5C22544A-7EE6-4342-B048-85BDC9FD1C3A}</a:tableStyleId>
              </a:tblPr>
              <a:tblGrid>
                <a:gridCol w="8232175">
                  <a:extLst>
                    <a:ext uri="{9D8B030D-6E8A-4147-A177-3AD203B41FA5}">
                      <a16:colId xmlns:a16="http://schemas.microsoft.com/office/drawing/2014/main" val="2912768650"/>
                    </a:ext>
                  </a:extLst>
                </a:gridCol>
              </a:tblGrid>
              <a:tr h="539394">
                <a:tc>
                  <a:txBody>
                    <a:bodyPr/>
                    <a:lstStyle/>
                    <a:p>
                      <a:pPr algn="l" fontAlgn="ctr"/>
                      <a:r>
                        <a:rPr lang="ja-JP" altLang="en-US" sz="1200" u="none" strike="noStrike">
                          <a:effectLst/>
                        </a:rPr>
                        <a:t>１、ユーザーの年齢、身長、目標体重、身体運動レベルを入力するだけで科学的に健康とされる１日あたりの栄養バラ</a:t>
                      </a:r>
                      <a:endParaRPr lang="en-US" altLang="ja-JP" sz="1200" u="none" strike="noStrike" dirty="0">
                        <a:effectLst/>
                      </a:endParaRPr>
                    </a:p>
                    <a:p>
                      <a:pPr algn="l" fontAlgn="ctr"/>
                      <a:r>
                        <a:rPr lang="ja-JP" altLang="en-US" sz="1200" u="none" strike="noStrike">
                          <a:effectLst/>
                        </a:rPr>
                        <a:t>　　ンスを自動で計算する。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539062753"/>
                  </a:ext>
                </a:extLst>
              </a:tr>
              <a:tr h="45140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a:effectLst/>
                        </a:rPr>
                        <a:t>２、食材を選択しレシピを作成することで含まれる栄養素と一食あたりの推奨栄養バランスを自動で計算する。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p>
                      <a:pPr algn="l" fontAlgn="ct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851922320"/>
                  </a:ext>
                </a:extLst>
              </a:tr>
              <a:tr h="409501">
                <a:tc>
                  <a:txBody>
                    <a:bodyPr/>
                    <a:lstStyle/>
                    <a:p>
                      <a:pPr algn="l" fontAlgn="ctr"/>
                      <a:r>
                        <a:rPr lang="ja-JP" altLang="en-US" sz="1200" u="none" strike="noStrike">
                          <a:effectLst/>
                        </a:rPr>
                        <a:t>３、その日取った栄養素、あるいは一食の栄養素ごとに科学的な知見に基づいたアドバイスを表示する。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592932039"/>
                  </a:ext>
                </a:extLst>
              </a:tr>
              <a:tr h="415363">
                <a:tc>
                  <a:txBody>
                    <a:bodyPr/>
                    <a:lstStyle/>
                    <a:p>
                      <a:pPr algn="l" fontAlgn="ctr"/>
                      <a:r>
                        <a:rPr lang="ja-JP" altLang="en-US" sz="1200" u="none" strike="noStrike">
                          <a:effectLst/>
                        </a:rPr>
                        <a:t>４、食事記録を残し過去の記録を管理する。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068755727"/>
                  </a:ext>
                </a:extLst>
              </a:tr>
              <a:tr h="420130">
                <a:tc>
                  <a:txBody>
                    <a:bodyPr/>
                    <a:lstStyle/>
                    <a:p>
                      <a:pPr algn="l" fontAlgn="ctr"/>
                      <a:r>
                        <a:rPr lang="ja-JP" altLang="en-US" sz="1200" u="none" strike="noStrike">
                          <a:effectLst/>
                        </a:rPr>
                        <a:t>５、他の人のレシピを見れたり、</a:t>
                      </a:r>
                      <a:r>
                        <a:rPr lang="en" sz="1200" u="none" strike="noStrike" dirty="0">
                          <a:effectLst/>
                        </a:rPr>
                        <a:t>SNS</a:t>
                      </a:r>
                      <a:r>
                        <a:rPr lang="ja-JP" altLang="en-US" sz="1200" u="none" strike="noStrike">
                          <a:effectLst/>
                        </a:rPr>
                        <a:t>に投稿することができる。</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5561" marR="5561" marT="5561" marB="0" anchor="ctr"/>
                </a:tc>
                <a:extLst>
                  <a:ext uri="{0D108BD9-81ED-4DB2-BD59-A6C34878D82A}">
                    <a16:rowId xmlns:a16="http://schemas.microsoft.com/office/drawing/2014/main" val="2658767250"/>
                  </a:ext>
                </a:extLst>
              </a:tr>
            </a:tbl>
          </a:graphicData>
        </a:graphic>
      </p:graphicFrame>
      <p:sp>
        <p:nvSpPr>
          <p:cNvPr id="9" name="テキスト ボックス 8">
            <a:extLst>
              <a:ext uri="{FF2B5EF4-FFF2-40B4-BE49-F238E27FC236}">
                <a16:creationId xmlns:a16="http://schemas.microsoft.com/office/drawing/2014/main" id="{F7895DB2-21A0-F947-5698-14D5C68DF8A4}"/>
              </a:ext>
            </a:extLst>
          </p:cNvPr>
          <p:cNvSpPr txBox="1"/>
          <p:nvPr/>
        </p:nvSpPr>
        <p:spPr>
          <a:xfrm>
            <a:off x="1319597" y="936344"/>
            <a:ext cx="1107996" cy="369332"/>
          </a:xfrm>
          <a:prstGeom prst="rect">
            <a:avLst/>
          </a:prstGeom>
          <a:noFill/>
        </p:spPr>
        <p:txBody>
          <a:bodyPr wrap="none" rtlCol="0">
            <a:spAutoFit/>
          </a:bodyPr>
          <a:lstStyle/>
          <a:p>
            <a:r>
              <a:rPr kumimoji="1" lang="ja-JP" altLang="en-US" u="sng"/>
              <a:t>要求定義</a:t>
            </a:r>
          </a:p>
        </p:txBody>
      </p:sp>
      <p:sp>
        <p:nvSpPr>
          <p:cNvPr id="10" name="テキスト ボックス 9">
            <a:extLst>
              <a:ext uri="{FF2B5EF4-FFF2-40B4-BE49-F238E27FC236}">
                <a16:creationId xmlns:a16="http://schemas.microsoft.com/office/drawing/2014/main" id="{1EE9D940-FDAB-7E28-AD3D-7E1D5BB3E987}"/>
              </a:ext>
            </a:extLst>
          </p:cNvPr>
          <p:cNvSpPr txBox="1"/>
          <p:nvPr/>
        </p:nvSpPr>
        <p:spPr>
          <a:xfrm>
            <a:off x="1319597" y="2413935"/>
            <a:ext cx="1107996" cy="369332"/>
          </a:xfrm>
          <a:prstGeom prst="rect">
            <a:avLst/>
          </a:prstGeom>
          <a:noFill/>
        </p:spPr>
        <p:txBody>
          <a:bodyPr wrap="none" rtlCol="0">
            <a:spAutoFit/>
          </a:bodyPr>
          <a:lstStyle/>
          <a:p>
            <a:r>
              <a:rPr lang="ja-JP" altLang="en-US" u="sng"/>
              <a:t>要件</a:t>
            </a:r>
            <a:r>
              <a:rPr kumimoji="1" lang="ja-JP" altLang="en-US" u="sng"/>
              <a:t>定義</a:t>
            </a:r>
          </a:p>
        </p:txBody>
      </p:sp>
      <p:sp>
        <p:nvSpPr>
          <p:cNvPr id="11" name="テキスト ボックス 10">
            <a:extLst>
              <a:ext uri="{FF2B5EF4-FFF2-40B4-BE49-F238E27FC236}">
                <a16:creationId xmlns:a16="http://schemas.microsoft.com/office/drawing/2014/main" id="{359550DE-9652-C2A7-449F-A95F69508C81}"/>
              </a:ext>
            </a:extLst>
          </p:cNvPr>
          <p:cNvSpPr txBox="1"/>
          <p:nvPr/>
        </p:nvSpPr>
        <p:spPr>
          <a:xfrm>
            <a:off x="9712584" y="3004544"/>
            <a:ext cx="308919" cy="276999"/>
          </a:xfrm>
          <a:prstGeom prst="rect">
            <a:avLst/>
          </a:prstGeom>
          <a:solidFill>
            <a:schemeClr val="accent5">
              <a:lumMod val="40000"/>
              <a:lumOff val="60000"/>
            </a:schemeClr>
          </a:solidFill>
        </p:spPr>
        <p:txBody>
          <a:bodyPr wrap="square" rtlCol="0">
            <a:spAutoFit/>
          </a:bodyPr>
          <a:lstStyle/>
          <a:p>
            <a:r>
              <a:rPr kumimoji="1" lang="ja-JP" altLang="en-US" sz="1200"/>
              <a:t>１</a:t>
            </a:r>
            <a:endParaRPr kumimoji="1" lang="ja-JP" altLang="en-US" sz="1100"/>
          </a:p>
        </p:txBody>
      </p:sp>
      <p:sp>
        <p:nvSpPr>
          <p:cNvPr id="12" name="テキスト ボックス 11">
            <a:extLst>
              <a:ext uri="{FF2B5EF4-FFF2-40B4-BE49-F238E27FC236}">
                <a16:creationId xmlns:a16="http://schemas.microsoft.com/office/drawing/2014/main" id="{C04B5F05-2FF5-740A-DE68-05F03ED85BD3}"/>
              </a:ext>
            </a:extLst>
          </p:cNvPr>
          <p:cNvSpPr txBox="1"/>
          <p:nvPr/>
        </p:nvSpPr>
        <p:spPr>
          <a:xfrm>
            <a:off x="10171325" y="3004543"/>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3" name="テキスト ボックス 12">
            <a:extLst>
              <a:ext uri="{FF2B5EF4-FFF2-40B4-BE49-F238E27FC236}">
                <a16:creationId xmlns:a16="http://schemas.microsoft.com/office/drawing/2014/main" id="{202E3267-660C-DAC6-1F6F-51F7A73D50CB}"/>
              </a:ext>
            </a:extLst>
          </p:cNvPr>
          <p:cNvSpPr txBox="1"/>
          <p:nvPr/>
        </p:nvSpPr>
        <p:spPr>
          <a:xfrm>
            <a:off x="10607245" y="4410865"/>
            <a:ext cx="308919" cy="261610"/>
          </a:xfrm>
          <a:prstGeom prst="rect">
            <a:avLst/>
          </a:prstGeom>
          <a:solidFill>
            <a:schemeClr val="accent6">
              <a:lumMod val="40000"/>
              <a:lumOff val="60000"/>
            </a:schemeClr>
          </a:solidFill>
        </p:spPr>
        <p:txBody>
          <a:bodyPr wrap="square" rtlCol="0">
            <a:spAutoFit/>
          </a:bodyPr>
          <a:lstStyle/>
          <a:p>
            <a:r>
              <a:rPr kumimoji="1" lang="ja-JP" altLang="en-US" sz="1100"/>
              <a:t>３</a:t>
            </a:r>
          </a:p>
        </p:txBody>
      </p:sp>
      <p:sp>
        <p:nvSpPr>
          <p:cNvPr id="14" name="テキスト ボックス 13">
            <a:extLst>
              <a:ext uri="{FF2B5EF4-FFF2-40B4-BE49-F238E27FC236}">
                <a16:creationId xmlns:a16="http://schemas.microsoft.com/office/drawing/2014/main" id="{ABD9521F-F3D1-5D30-8B3E-2EC8FB24250F}"/>
              </a:ext>
            </a:extLst>
          </p:cNvPr>
          <p:cNvSpPr txBox="1"/>
          <p:nvPr/>
        </p:nvSpPr>
        <p:spPr>
          <a:xfrm>
            <a:off x="9715328" y="3510289"/>
            <a:ext cx="308919" cy="276999"/>
          </a:xfrm>
          <a:prstGeom prst="rect">
            <a:avLst/>
          </a:prstGeom>
          <a:solidFill>
            <a:schemeClr val="accent5">
              <a:lumMod val="40000"/>
              <a:lumOff val="60000"/>
            </a:schemeClr>
          </a:solidFill>
        </p:spPr>
        <p:txBody>
          <a:bodyPr wrap="square" rtlCol="0">
            <a:spAutoFit/>
          </a:bodyPr>
          <a:lstStyle/>
          <a:p>
            <a:r>
              <a:rPr kumimoji="1" lang="ja-JP" altLang="en-US" sz="1200"/>
              <a:t>１</a:t>
            </a:r>
            <a:endParaRPr kumimoji="1" lang="ja-JP" altLang="en-US" sz="1100"/>
          </a:p>
        </p:txBody>
      </p:sp>
      <p:sp>
        <p:nvSpPr>
          <p:cNvPr id="15" name="テキスト ボックス 14">
            <a:extLst>
              <a:ext uri="{FF2B5EF4-FFF2-40B4-BE49-F238E27FC236}">
                <a16:creationId xmlns:a16="http://schemas.microsoft.com/office/drawing/2014/main" id="{01A71FBD-E46B-A9CA-CCE0-BA0639552C24}"/>
              </a:ext>
            </a:extLst>
          </p:cNvPr>
          <p:cNvSpPr txBox="1"/>
          <p:nvPr/>
        </p:nvSpPr>
        <p:spPr>
          <a:xfrm>
            <a:off x="10174069" y="3510288"/>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6" name="テキスト ボックス 15">
            <a:extLst>
              <a:ext uri="{FF2B5EF4-FFF2-40B4-BE49-F238E27FC236}">
                <a16:creationId xmlns:a16="http://schemas.microsoft.com/office/drawing/2014/main" id="{04B7BB3B-F391-7D22-2F6A-10D2443131E4}"/>
              </a:ext>
            </a:extLst>
          </p:cNvPr>
          <p:cNvSpPr txBox="1"/>
          <p:nvPr/>
        </p:nvSpPr>
        <p:spPr>
          <a:xfrm>
            <a:off x="10171325" y="3993019"/>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7" name="テキスト ボックス 16">
            <a:extLst>
              <a:ext uri="{FF2B5EF4-FFF2-40B4-BE49-F238E27FC236}">
                <a16:creationId xmlns:a16="http://schemas.microsoft.com/office/drawing/2014/main" id="{CAE10F00-69D8-CA6A-5967-4628D125C602}"/>
              </a:ext>
            </a:extLst>
          </p:cNvPr>
          <p:cNvSpPr txBox="1"/>
          <p:nvPr/>
        </p:nvSpPr>
        <p:spPr>
          <a:xfrm>
            <a:off x="10171324" y="4403171"/>
            <a:ext cx="308919" cy="276999"/>
          </a:xfrm>
          <a:prstGeom prst="rect">
            <a:avLst/>
          </a:prstGeom>
          <a:solidFill>
            <a:schemeClr val="accent2">
              <a:lumMod val="40000"/>
              <a:lumOff val="60000"/>
            </a:schemeClr>
          </a:solidFill>
        </p:spPr>
        <p:txBody>
          <a:bodyPr wrap="square" rtlCol="0">
            <a:spAutoFit/>
          </a:bodyPr>
          <a:lstStyle/>
          <a:p>
            <a:r>
              <a:rPr lang="ja-JP" altLang="en-US" sz="1200"/>
              <a:t>２</a:t>
            </a:r>
            <a:endParaRPr kumimoji="1" lang="ja-JP" altLang="en-US" sz="1100"/>
          </a:p>
        </p:txBody>
      </p:sp>
      <p:sp>
        <p:nvSpPr>
          <p:cNvPr id="18" name="テキスト ボックス 17">
            <a:extLst>
              <a:ext uri="{FF2B5EF4-FFF2-40B4-BE49-F238E27FC236}">
                <a16:creationId xmlns:a16="http://schemas.microsoft.com/office/drawing/2014/main" id="{2B04D14E-76B0-F623-F015-E29C8FCD291E}"/>
              </a:ext>
            </a:extLst>
          </p:cNvPr>
          <p:cNvSpPr txBox="1"/>
          <p:nvPr/>
        </p:nvSpPr>
        <p:spPr>
          <a:xfrm>
            <a:off x="10607245" y="4825354"/>
            <a:ext cx="308919" cy="261610"/>
          </a:xfrm>
          <a:prstGeom prst="rect">
            <a:avLst/>
          </a:prstGeom>
          <a:solidFill>
            <a:schemeClr val="accent6">
              <a:lumMod val="40000"/>
              <a:lumOff val="60000"/>
            </a:schemeClr>
          </a:solidFill>
        </p:spPr>
        <p:txBody>
          <a:bodyPr wrap="square" rtlCol="0">
            <a:spAutoFit/>
          </a:bodyPr>
          <a:lstStyle/>
          <a:p>
            <a:r>
              <a:rPr kumimoji="1" lang="ja-JP" altLang="en-US" sz="1100"/>
              <a:t>３</a:t>
            </a:r>
          </a:p>
        </p:txBody>
      </p:sp>
      <p:grpSp>
        <p:nvGrpSpPr>
          <p:cNvPr id="22" name="グループ化 21">
            <a:extLst>
              <a:ext uri="{FF2B5EF4-FFF2-40B4-BE49-F238E27FC236}">
                <a16:creationId xmlns:a16="http://schemas.microsoft.com/office/drawing/2014/main" id="{C4D5DDE2-DE03-77CC-4D02-EAD009700554}"/>
              </a:ext>
            </a:extLst>
          </p:cNvPr>
          <p:cNvGrpSpPr/>
          <p:nvPr/>
        </p:nvGrpSpPr>
        <p:grpSpPr>
          <a:xfrm>
            <a:off x="1319597" y="5495676"/>
            <a:ext cx="9552806" cy="1096451"/>
            <a:chOff x="592305" y="5474705"/>
            <a:chExt cx="9552806" cy="1096451"/>
          </a:xfrm>
        </p:grpSpPr>
        <p:sp>
          <p:nvSpPr>
            <p:cNvPr id="6" name="正方形/長方形 5">
              <a:extLst>
                <a:ext uri="{FF2B5EF4-FFF2-40B4-BE49-F238E27FC236}">
                  <a16:creationId xmlns:a16="http://schemas.microsoft.com/office/drawing/2014/main" id="{6C9F23A3-06C6-675E-6B47-16B16685A5AC}"/>
                </a:ext>
              </a:extLst>
            </p:cNvPr>
            <p:cNvSpPr/>
            <p:nvPr/>
          </p:nvSpPr>
          <p:spPr>
            <a:xfrm>
              <a:off x="592305" y="5639297"/>
              <a:ext cx="9552806" cy="93185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ホームベース 18">
              <a:extLst>
                <a:ext uri="{FF2B5EF4-FFF2-40B4-BE49-F238E27FC236}">
                  <a16:creationId xmlns:a16="http://schemas.microsoft.com/office/drawing/2014/main" id="{1CAD9ADF-4156-813C-D623-0CED18D76050}"/>
                </a:ext>
              </a:extLst>
            </p:cNvPr>
            <p:cNvSpPr/>
            <p:nvPr/>
          </p:nvSpPr>
          <p:spPr>
            <a:xfrm>
              <a:off x="592305" y="5474705"/>
              <a:ext cx="1181576" cy="343571"/>
            </a:xfrm>
            <a:prstGeom prst="homePlate">
              <a:avLst/>
            </a:prstGeom>
            <a:solidFill>
              <a:srgbClr val="FB8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目的</a:t>
              </a:r>
            </a:p>
          </p:txBody>
        </p:sp>
        <p:sp>
          <p:nvSpPr>
            <p:cNvPr id="21" name="テキスト ボックス 20">
              <a:extLst>
                <a:ext uri="{FF2B5EF4-FFF2-40B4-BE49-F238E27FC236}">
                  <a16:creationId xmlns:a16="http://schemas.microsoft.com/office/drawing/2014/main" id="{B08A30D4-689B-B360-3944-657D66DF5897}"/>
                </a:ext>
              </a:extLst>
            </p:cNvPr>
            <p:cNvSpPr txBox="1"/>
            <p:nvPr/>
          </p:nvSpPr>
          <p:spPr>
            <a:xfrm>
              <a:off x="1482208" y="5818276"/>
              <a:ext cx="7340471" cy="646331"/>
            </a:xfrm>
            <a:prstGeom prst="rect">
              <a:avLst/>
            </a:prstGeom>
            <a:noFill/>
            <a:ln>
              <a:noFill/>
            </a:ln>
          </p:spPr>
          <p:txBody>
            <a:bodyPr wrap="none" rtlCol="0">
              <a:spAutoFit/>
            </a:bodyPr>
            <a:lstStyle/>
            <a:p>
              <a:pPr algn="ctr"/>
              <a:r>
                <a:rPr lang="ja-JP" altLang="en-US"/>
                <a:t>健康な体を維持するのに必要な栄養素を</a:t>
              </a:r>
              <a:r>
                <a:rPr lang="ja-JP" altLang="en-US">
                  <a:solidFill>
                    <a:srgbClr val="FF0000"/>
                  </a:solidFill>
                </a:rPr>
                <a:t>自動で計算</a:t>
              </a:r>
              <a:r>
                <a:rPr lang="ja-JP" altLang="en-US"/>
                <a:t>し、</a:t>
              </a:r>
              <a:endParaRPr lang="en-US" altLang="ja-JP" dirty="0"/>
            </a:p>
            <a:p>
              <a:pPr algn="ctr"/>
              <a:r>
                <a:rPr lang="ja-JP" altLang="en-US"/>
                <a:t>食習慣を</a:t>
              </a:r>
              <a:r>
                <a:rPr lang="ja-JP" altLang="en-US">
                  <a:solidFill>
                    <a:srgbClr val="FF0000"/>
                  </a:solidFill>
                </a:rPr>
                <a:t>管理・共有</a:t>
              </a:r>
              <a:r>
                <a:rPr lang="ja-JP" altLang="en-US"/>
                <a:t>することのできるアプリケーションを開発する。</a:t>
              </a:r>
            </a:p>
          </p:txBody>
        </p:sp>
      </p:grpSp>
    </p:spTree>
    <p:extLst>
      <p:ext uri="{BB962C8B-B14F-4D97-AF65-F5344CB8AC3E}">
        <p14:creationId xmlns:p14="http://schemas.microsoft.com/office/powerpoint/2010/main" val="21658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CC6C6-EB26-09AC-4CC2-03E150F29239}"/>
              </a:ext>
            </a:extLst>
          </p:cNvPr>
          <p:cNvSpPr>
            <a:spLocks noGrp="1"/>
          </p:cNvSpPr>
          <p:nvPr>
            <p:ph type="title"/>
          </p:nvPr>
        </p:nvSpPr>
        <p:spPr>
          <a:xfrm>
            <a:off x="145676" y="75007"/>
            <a:ext cx="11900647" cy="702527"/>
          </a:xfrm>
        </p:spPr>
        <p:txBody>
          <a:bodyPr/>
          <a:lstStyle/>
          <a:p>
            <a:r>
              <a:rPr kumimoji="1" lang="ja-JP" altLang="en-US"/>
              <a:t>システム概要</a:t>
            </a:r>
          </a:p>
        </p:txBody>
      </p:sp>
      <p:grpSp>
        <p:nvGrpSpPr>
          <p:cNvPr id="34" name="グループ化 33">
            <a:extLst>
              <a:ext uri="{FF2B5EF4-FFF2-40B4-BE49-F238E27FC236}">
                <a16:creationId xmlns:a16="http://schemas.microsoft.com/office/drawing/2014/main" id="{198EBE03-5D4C-A6E1-4B6D-9E157238903B}"/>
              </a:ext>
            </a:extLst>
          </p:cNvPr>
          <p:cNvGrpSpPr/>
          <p:nvPr/>
        </p:nvGrpSpPr>
        <p:grpSpPr>
          <a:xfrm>
            <a:off x="793749" y="933450"/>
            <a:ext cx="10604500" cy="5713535"/>
            <a:chOff x="793749" y="933450"/>
            <a:chExt cx="10604500" cy="5713535"/>
          </a:xfrm>
        </p:grpSpPr>
        <p:sp>
          <p:nvSpPr>
            <p:cNvPr id="10" name="正方形/長方形 9">
              <a:extLst>
                <a:ext uri="{FF2B5EF4-FFF2-40B4-BE49-F238E27FC236}">
                  <a16:creationId xmlns:a16="http://schemas.microsoft.com/office/drawing/2014/main" id="{986A5AD2-6C46-5BAD-D40E-970621059581}"/>
                </a:ext>
              </a:extLst>
            </p:cNvPr>
            <p:cNvSpPr/>
            <p:nvPr/>
          </p:nvSpPr>
          <p:spPr>
            <a:xfrm>
              <a:off x="793749" y="1104899"/>
              <a:ext cx="10604500" cy="55420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ホームベース 10">
              <a:extLst>
                <a:ext uri="{FF2B5EF4-FFF2-40B4-BE49-F238E27FC236}">
                  <a16:creationId xmlns:a16="http://schemas.microsoft.com/office/drawing/2014/main" id="{FF1DEE36-299C-38EB-0268-4F0F55A8787D}"/>
                </a:ext>
              </a:extLst>
            </p:cNvPr>
            <p:cNvSpPr/>
            <p:nvPr/>
          </p:nvSpPr>
          <p:spPr>
            <a:xfrm>
              <a:off x="793749" y="933450"/>
              <a:ext cx="1498600" cy="343571"/>
            </a:xfrm>
            <a:prstGeom prst="homePlate">
              <a:avLst/>
            </a:prstGeom>
            <a:solidFill>
              <a:srgbClr val="19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システム</a:t>
              </a:r>
            </a:p>
          </p:txBody>
        </p:sp>
      </p:grpSp>
      <p:grpSp>
        <p:nvGrpSpPr>
          <p:cNvPr id="13" name="グループ化 12">
            <a:extLst>
              <a:ext uri="{FF2B5EF4-FFF2-40B4-BE49-F238E27FC236}">
                <a16:creationId xmlns:a16="http://schemas.microsoft.com/office/drawing/2014/main" id="{A9B1A71A-1D8E-E8B5-9ECD-DF355B379CBF}"/>
              </a:ext>
            </a:extLst>
          </p:cNvPr>
          <p:cNvGrpSpPr/>
          <p:nvPr/>
        </p:nvGrpSpPr>
        <p:grpSpPr>
          <a:xfrm>
            <a:off x="1187449" y="1675488"/>
            <a:ext cx="9416862" cy="369332"/>
            <a:chOff x="1193800" y="2166880"/>
            <a:chExt cx="9416862" cy="369332"/>
          </a:xfrm>
        </p:grpSpPr>
        <p:sp>
          <p:nvSpPr>
            <p:cNvPr id="3" name="テキスト ボックス 2">
              <a:extLst>
                <a:ext uri="{FF2B5EF4-FFF2-40B4-BE49-F238E27FC236}">
                  <a16:creationId xmlns:a16="http://schemas.microsoft.com/office/drawing/2014/main" id="{0CA06E5D-5E74-AF8D-15F6-42057C4C61F5}"/>
                </a:ext>
              </a:extLst>
            </p:cNvPr>
            <p:cNvSpPr txBox="1"/>
            <p:nvPr/>
          </p:nvSpPr>
          <p:spPr>
            <a:xfrm>
              <a:off x="1654364" y="2166880"/>
              <a:ext cx="8956298" cy="369332"/>
            </a:xfrm>
            <a:prstGeom prst="rect">
              <a:avLst/>
            </a:prstGeom>
            <a:noFill/>
          </p:spPr>
          <p:txBody>
            <a:bodyPr wrap="none" rtlCol="0">
              <a:spAutoFit/>
            </a:bodyPr>
            <a:lstStyle/>
            <a:p>
              <a:r>
                <a:rPr kumimoji="1" lang="ja-JP" altLang="en-US" b="1"/>
                <a:t>年齢、性別、身長、体重</a:t>
              </a:r>
              <a:r>
                <a:rPr lang="ja-JP" altLang="en-US" b="1"/>
                <a:t>、運動レベル、１日に必要な推奨エネルギーを</a:t>
              </a:r>
              <a:r>
                <a:rPr lang="ja-JP" altLang="en-US" b="1">
                  <a:solidFill>
                    <a:srgbClr val="FF0000"/>
                  </a:solidFill>
                </a:rPr>
                <a:t>自動で計算</a:t>
              </a:r>
              <a:r>
                <a:rPr lang="ja-JP" altLang="en-US" b="1"/>
                <a:t>。</a:t>
              </a:r>
              <a:endParaRPr kumimoji="1" lang="ja-JP" altLang="en-US" b="1"/>
            </a:p>
          </p:txBody>
        </p:sp>
        <p:sp>
          <p:nvSpPr>
            <p:cNvPr id="12" name="円/楕円 11">
              <a:extLst>
                <a:ext uri="{FF2B5EF4-FFF2-40B4-BE49-F238E27FC236}">
                  <a16:creationId xmlns:a16="http://schemas.microsoft.com/office/drawing/2014/main" id="{9C5A1FF1-1A2E-A1DA-29A1-87392C313ABD}"/>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１</a:t>
              </a:r>
            </a:p>
          </p:txBody>
        </p:sp>
      </p:grpSp>
      <p:grpSp>
        <p:nvGrpSpPr>
          <p:cNvPr id="14" name="グループ化 13">
            <a:extLst>
              <a:ext uri="{FF2B5EF4-FFF2-40B4-BE49-F238E27FC236}">
                <a16:creationId xmlns:a16="http://schemas.microsoft.com/office/drawing/2014/main" id="{5145F145-1503-596F-57FC-6F5C9EE06C97}"/>
              </a:ext>
            </a:extLst>
          </p:cNvPr>
          <p:cNvGrpSpPr/>
          <p:nvPr/>
        </p:nvGrpSpPr>
        <p:grpSpPr>
          <a:xfrm>
            <a:off x="1187449" y="2401719"/>
            <a:ext cx="8955197" cy="369332"/>
            <a:chOff x="1193800" y="2166880"/>
            <a:chExt cx="8955197" cy="369332"/>
          </a:xfrm>
        </p:grpSpPr>
        <p:sp>
          <p:nvSpPr>
            <p:cNvPr id="15" name="テキスト ボックス 14">
              <a:extLst>
                <a:ext uri="{FF2B5EF4-FFF2-40B4-BE49-F238E27FC236}">
                  <a16:creationId xmlns:a16="http://schemas.microsoft.com/office/drawing/2014/main" id="{D313A906-B71F-94FE-29FB-19018E7B17E9}"/>
                </a:ext>
              </a:extLst>
            </p:cNvPr>
            <p:cNvSpPr txBox="1"/>
            <p:nvPr/>
          </p:nvSpPr>
          <p:spPr>
            <a:xfrm>
              <a:off x="1654364" y="2166880"/>
              <a:ext cx="8494633" cy="369332"/>
            </a:xfrm>
            <a:prstGeom prst="rect">
              <a:avLst/>
            </a:prstGeom>
            <a:noFill/>
          </p:spPr>
          <p:txBody>
            <a:bodyPr wrap="none" rtlCol="0">
              <a:spAutoFit/>
            </a:bodyPr>
            <a:lstStyle/>
            <a:p>
              <a:r>
                <a:rPr lang="ja-JP" altLang="en-US" b="1"/>
                <a:t>摂取したエネルギーに見合った炭水化物、タンパク質、脂質の量を</a:t>
              </a:r>
              <a:r>
                <a:rPr lang="ja-JP" altLang="en-US" b="1">
                  <a:solidFill>
                    <a:srgbClr val="FF0000"/>
                  </a:solidFill>
                </a:rPr>
                <a:t>自動で計算</a:t>
              </a:r>
              <a:r>
                <a:rPr lang="ja-JP" altLang="en-US" b="1"/>
                <a:t>。</a:t>
              </a:r>
            </a:p>
          </p:txBody>
        </p:sp>
        <p:sp>
          <p:nvSpPr>
            <p:cNvPr id="16" name="円/楕円 15">
              <a:extLst>
                <a:ext uri="{FF2B5EF4-FFF2-40B4-BE49-F238E27FC236}">
                  <a16:creationId xmlns:a16="http://schemas.microsoft.com/office/drawing/2014/main" id="{D3B7DE0C-D788-54E7-9E02-BF7CB5F95074}"/>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２</a:t>
              </a:r>
              <a:endParaRPr kumimoji="1" lang="ja-JP" altLang="en-US" b="1"/>
            </a:p>
          </p:txBody>
        </p:sp>
      </p:grpSp>
      <p:grpSp>
        <p:nvGrpSpPr>
          <p:cNvPr id="24" name="グループ化 23">
            <a:extLst>
              <a:ext uri="{FF2B5EF4-FFF2-40B4-BE49-F238E27FC236}">
                <a16:creationId xmlns:a16="http://schemas.microsoft.com/office/drawing/2014/main" id="{95C5A31F-753D-9A23-5F8B-0A6A00BD34EC}"/>
              </a:ext>
            </a:extLst>
          </p:cNvPr>
          <p:cNvGrpSpPr/>
          <p:nvPr/>
        </p:nvGrpSpPr>
        <p:grpSpPr>
          <a:xfrm>
            <a:off x="1187449" y="3127950"/>
            <a:ext cx="6307036" cy="369332"/>
            <a:chOff x="1193800" y="2166880"/>
            <a:chExt cx="6307036" cy="369332"/>
          </a:xfrm>
        </p:grpSpPr>
        <p:sp>
          <p:nvSpPr>
            <p:cNvPr id="25" name="テキスト ボックス 24">
              <a:extLst>
                <a:ext uri="{FF2B5EF4-FFF2-40B4-BE49-F238E27FC236}">
                  <a16:creationId xmlns:a16="http://schemas.microsoft.com/office/drawing/2014/main" id="{007563DA-90BD-1247-5089-82DC70A8ECE6}"/>
                </a:ext>
              </a:extLst>
            </p:cNvPr>
            <p:cNvSpPr txBox="1"/>
            <p:nvPr/>
          </p:nvSpPr>
          <p:spPr>
            <a:xfrm>
              <a:off x="1654364" y="2166880"/>
              <a:ext cx="5846472" cy="369332"/>
            </a:xfrm>
            <a:prstGeom prst="rect">
              <a:avLst/>
            </a:prstGeom>
            <a:noFill/>
          </p:spPr>
          <p:txBody>
            <a:bodyPr wrap="none" rtlCol="0">
              <a:spAutoFit/>
            </a:bodyPr>
            <a:lstStyle/>
            <a:p>
              <a:r>
                <a:rPr lang="ja-JP" altLang="en-US" b="1"/>
                <a:t>食材や、その日摂取したレシピを</a:t>
              </a:r>
              <a:r>
                <a:rPr lang="ja-JP" altLang="en-US" b="1">
                  <a:solidFill>
                    <a:srgbClr val="FF0000"/>
                  </a:solidFill>
                </a:rPr>
                <a:t>登録</a:t>
              </a:r>
              <a:r>
                <a:rPr lang="ja-JP" altLang="en-US" b="1"/>
                <a:t>する。（</a:t>
              </a:r>
              <a:r>
                <a:rPr lang="en-US" altLang="ja-JP" b="1" dirty="0"/>
                <a:t>CRUD</a:t>
              </a:r>
              <a:r>
                <a:rPr lang="ja-JP" altLang="en-US" b="1"/>
                <a:t>）</a:t>
              </a:r>
            </a:p>
          </p:txBody>
        </p:sp>
        <p:sp>
          <p:nvSpPr>
            <p:cNvPr id="26" name="円/楕円 25">
              <a:extLst>
                <a:ext uri="{FF2B5EF4-FFF2-40B4-BE49-F238E27FC236}">
                  <a16:creationId xmlns:a16="http://schemas.microsoft.com/office/drawing/2014/main" id="{4F50C67A-74E8-A88B-FFFD-BBCE49A105BF}"/>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３</a:t>
              </a:r>
            </a:p>
          </p:txBody>
        </p:sp>
      </p:grpSp>
      <p:grpSp>
        <p:nvGrpSpPr>
          <p:cNvPr id="27" name="グループ化 26">
            <a:extLst>
              <a:ext uri="{FF2B5EF4-FFF2-40B4-BE49-F238E27FC236}">
                <a16:creationId xmlns:a16="http://schemas.microsoft.com/office/drawing/2014/main" id="{13F182D6-D080-038C-154D-76E4D8DD17EF}"/>
              </a:ext>
            </a:extLst>
          </p:cNvPr>
          <p:cNvGrpSpPr/>
          <p:nvPr/>
        </p:nvGrpSpPr>
        <p:grpSpPr>
          <a:xfrm>
            <a:off x="1187449" y="3830397"/>
            <a:ext cx="5261878" cy="369332"/>
            <a:chOff x="1193800" y="2166880"/>
            <a:chExt cx="5261878" cy="369332"/>
          </a:xfrm>
        </p:grpSpPr>
        <p:sp>
          <p:nvSpPr>
            <p:cNvPr id="28" name="テキスト ボックス 27">
              <a:extLst>
                <a:ext uri="{FF2B5EF4-FFF2-40B4-BE49-F238E27FC236}">
                  <a16:creationId xmlns:a16="http://schemas.microsoft.com/office/drawing/2014/main" id="{6315B2B0-B573-2AE3-A1E5-8321C1AFDEAC}"/>
                </a:ext>
              </a:extLst>
            </p:cNvPr>
            <p:cNvSpPr txBox="1"/>
            <p:nvPr/>
          </p:nvSpPr>
          <p:spPr>
            <a:xfrm>
              <a:off x="1654364" y="2166880"/>
              <a:ext cx="4801314" cy="369332"/>
            </a:xfrm>
            <a:prstGeom prst="rect">
              <a:avLst/>
            </a:prstGeom>
            <a:noFill/>
          </p:spPr>
          <p:txBody>
            <a:bodyPr wrap="none" rtlCol="0">
              <a:spAutoFit/>
            </a:bodyPr>
            <a:lstStyle/>
            <a:p>
              <a:r>
                <a:rPr lang="ja-JP" altLang="en-US" b="1"/>
                <a:t>作成したレシピを</a:t>
              </a:r>
              <a:r>
                <a:rPr lang="ja-JP" altLang="en-US" b="1">
                  <a:solidFill>
                    <a:srgbClr val="FF0000"/>
                  </a:solidFill>
                </a:rPr>
                <a:t>食事記録として管理</a:t>
              </a:r>
              <a:r>
                <a:rPr lang="ja-JP" altLang="en-US" b="1"/>
                <a:t>する。</a:t>
              </a:r>
            </a:p>
          </p:txBody>
        </p:sp>
        <p:sp>
          <p:nvSpPr>
            <p:cNvPr id="29" name="円/楕円 28">
              <a:extLst>
                <a:ext uri="{FF2B5EF4-FFF2-40B4-BE49-F238E27FC236}">
                  <a16:creationId xmlns:a16="http://schemas.microsoft.com/office/drawing/2014/main" id="{13970FD3-D3CA-D557-FF35-090383DE7826}"/>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４</a:t>
              </a:r>
              <a:endParaRPr kumimoji="1" lang="ja-JP" altLang="en-US" b="1"/>
            </a:p>
          </p:txBody>
        </p:sp>
      </p:grpSp>
      <p:grpSp>
        <p:nvGrpSpPr>
          <p:cNvPr id="30" name="グループ化 29">
            <a:extLst>
              <a:ext uri="{FF2B5EF4-FFF2-40B4-BE49-F238E27FC236}">
                <a16:creationId xmlns:a16="http://schemas.microsoft.com/office/drawing/2014/main" id="{9B7948FF-0598-3A93-7111-C8ED7358DF87}"/>
              </a:ext>
            </a:extLst>
          </p:cNvPr>
          <p:cNvGrpSpPr/>
          <p:nvPr/>
        </p:nvGrpSpPr>
        <p:grpSpPr>
          <a:xfrm>
            <a:off x="1187448" y="4532844"/>
            <a:ext cx="5954376" cy="369332"/>
            <a:chOff x="1193800" y="2166880"/>
            <a:chExt cx="5954376" cy="369332"/>
          </a:xfrm>
        </p:grpSpPr>
        <p:sp>
          <p:nvSpPr>
            <p:cNvPr id="31" name="テキスト ボックス 30">
              <a:extLst>
                <a:ext uri="{FF2B5EF4-FFF2-40B4-BE49-F238E27FC236}">
                  <a16:creationId xmlns:a16="http://schemas.microsoft.com/office/drawing/2014/main" id="{30018BA8-D504-28F8-054B-669225CD0D32}"/>
                </a:ext>
              </a:extLst>
            </p:cNvPr>
            <p:cNvSpPr txBox="1"/>
            <p:nvPr/>
          </p:nvSpPr>
          <p:spPr>
            <a:xfrm>
              <a:off x="1654364" y="2166880"/>
              <a:ext cx="5493812" cy="369332"/>
            </a:xfrm>
            <a:prstGeom prst="rect">
              <a:avLst/>
            </a:prstGeom>
            <a:noFill/>
          </p:spPr>
          <p:txBody>
            <a:bodyPr wrap="none" rtlCol="0">
              <a:spAutoFit/>
            </a:bodyPr>
            <a:lstStyle/>
            <a:p>
              <a:r>
                <a:rPr lang="ja-JP" altLang="en-US" b="1"/>
                <a:t>摂取した栄養素に応じて</a:t>
              </a:r>
              <a:r>
                <a:rPr lang="ja-JP" altLang="en-US" b="1">
                  <a:solidFill>
                    <a:srgbClr val="FF0000"/>
                  </a:solidFill>
                </a:rPr>
                <a:t>自動でアドバイス</a:t>
              </a:r>
              <a:r>
                <a:rPr lang="ja-JP" altLang="en-US" b="1"/>
                <a:t>をする。</a:t>
              </a:r>
            </a:p>
          </p:txBody>
        </p:sp>
        <p:sp>
          <p:nvSpPr>
            <p:cNvPr id="32" name="円/楕円 31">
              <a:extLst>
                <a:ext uri="{FF2B5EF4-FFF2-40B4-BE49-F238E27FC236}">
                  <a16:creationId xmlns:a16="http://schemas.microsoft.com/office/drawing/2014/main" id="{F8CC233B-6330-B459-797D-59286C58D19B}"/>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５</a:t>
              </a:r>
            </a:p>
          </p:txBody>
        </p:sp>
      </p:grpSp>
      <p:grpSp>
        <p:nvGrpSpPr>
          <p:cNvPr id="35" name="グループ化 34">
            <a:extLst>
              <a:ext uri="{FF2B5EF4-FFF2-40B4-BE49-F238E27FC236}">
                <a16:creationId xmlns:a16="http://schemas.microsoft.com/office/drawing/2014/main" id="{F747747D-23FD-F73A-3419-A82191B0AE0F}"/>
              </a:ext>
            </a:extLst>
          </p:cNvPr>
          <p:cNvGrpSpPr/>
          <p:nvPr/>
        </p:nvGrpSpPr>
        <p:grpSpPr>
          <a:xfrm>
            <a:off x="1187448" y="5260676"/>
            <a:ext cx="1799392" cy="369332"/>
            <a:chOff x="1193800" y="2166880"/>
            <a:chExt cx="1799392" cy="369332"/>
          </a:xfrm>
        </p:grpSpPr>
        <p:sp>
          <p:nvSpPr>
            <p:cNvPr id="36" name="テキスト ボックス 35">
              <a:extLst>
                <a:ext uri="{FF2B5EF4-FFF2-40B4-BE49-F238E27FC236}">
                  <a16:creationId xmlns:a16="http://schemas.microsoft.com/office/drawing/2014/main" id="{71384761-B615-A624-C14C-C2A236C3EC4F}"/>
                </a:ext>
              </a:extLst>
            </p:cNvPr>
            <p:cNvSpPr txBox="1"/>
            <p:nvPr/>
          </p:nvSpPr>
          <p:spPr>
            <a:xfrm>
              <a:off x="1654364" y="2166880"/>
              <a:ext cx="1338828" cy="369332"/>
            </a:xfrm>
            <a:prstGeom prst="rect">
              <a:avLst/>
            </a:prstGeom>
            <a:noFill/>
          </p:spPr>
          <p:txBody>
            <a:bodyPr wrap="none" rtlCol="0">
              <a:spAutoFit/>
            </a:bodyPr>
            <a:lstStyle/>
            <a:p>
              <a:r>
                <a:rPr lang="ja-JP" altLang="en-US" b="1"/>
                <a:t>いいね機能</a:t>
              </a:r>
            </a:p>
          </p:txBody>
        </p:sp>
        <p:sp>
          <p:nvSpPr>
            <p:cNvPr id="37" name="円/楕円 36">
              <a:extLst>
                <a:ext uri="{FF2B5EF4-FFF2-40B4-BE49-F238E27FC236}">
                  <a16:creationId xmlns:a16="http://schemas.microsoft.com/office/drawing/2014/main" id="{C104F257-2923-FC4E-10BE-6A28F8B54EA2}"/>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t>６</a:t>
              </a:r>
              <a:endParaRPr kumimoji="1" lang="ja-JP" altLang="en-US" b="1"/>
            </a:p>
          </p:txBody>
        </p:sp>
      </p:grpSp>
      <p:grpSp>
        <p:nvGrpSpPr>
          <p:cNvPr id="38" name="グループ化 37">
            <a:extLst>
              <a:ext uri="{FF2B5EF4-FFF2-40B4-BE49-F238E27FC236}">
                <a16:creationId xmlns:a16="http://schemas.microsoft.com/office/drawing/2014/main" id="{4E4C9C96-4096-1A3D-3C18-C07EF2AA051C}"/>
              </a:ext>
            </a:extLst>
          </p:cNvPr>
          <p:cNvGrpSpPr/>
          <p:nvPr/>
        </p:nvGrpSpPr>
        <p:grpSpPr>
          <a:xfrm>
            <a:off x="1187448" y="5985306"/>
            <a:ext cx="2752923" cy="369332"/>
            <a:chOff x="1193800" y="2166880"/>
            <a:chExt cx="2752923" cy="369332"/>
          </a:xfrm>
        </p:grpSpPr>
        <p:sp>
          <p:nvSpPr>
            <p:cNvPr id="39" name="テキスト ボックス 38">
              <a:extLst>
                <a:ext uri="{FF2B5EF4-FFF2-40B4-BE49-F238E27FC236}">
                  <a16:creationId xmlns:a16="http://schemas.microsoft.com/office/drawing/2014/main" id="{88CA27BE-F4E5-5B5E-0CDC-EFCD5248413D}"/>
                </a:ext>
              </a:extLst>
            </p:cNvPr>
            <p:cNvSpPr txBox="1"/>
            <p:nvPr/>
          </p:nvSpPr>
          <p:spPr>
            <a:xfrm>
              <a:off x="1654364" y="2166880"/>
              <a:ext cx="2292359" cy="369332"/>
            </a:xfrm>
            <a:prstGeom prst="rect">
              <a:avLst/>
            </a:prstGeom>
            <a:noFill/>
          </p:spPr>
          <p:txBody>
            <a:bodyPr wrap="none" rtlCol="0">
              <a:spAutoFit/>
            </a:bodyPr>
            <a:lstStyle/>
            <a:p>
              <a:r>
                <a:rPr lang="en-US" altLang="ja-JP" b="1" dirty="0"/>
                <a:t>Twitter</a:t>
              </a:r>
              <a:r>
                <a:rPr lang="ja-JP" altLang="en-US" b="1"/>
                <a:t>に</a:t>
              </a:r>
              <a:r>
                <a:rPr lang="ja-JP" altLang="en-US" b="1">
                  <a:solidFill>
                    <a:srgbClr val="FF0000"/>
                  </a:solidFill>
                </a:rPr>
                <a:t>投稿</a:t>
              </a:r>
              <a:r>
                <a:rPr lang="ja-JP" altLang="en-US" b="1"/>
                <a:t>する。</a:t>
              </a:r>
            </a:p>
          </p:txBody>
        </p:sp>
        <p:sp>
          <p:nvSpPr>
            <p:cNvPr id="40" name="円/楕円 39">
              <a:extLst>
                <a:ext uri="{FF2B5EF4-FFF2-40B4-BE49-F238E27FC236}">
                  <a16:creationId xmlns:a16="http://schemas.microsoft.com/office/drawing/2014/main" id="{B288C746-7D3D-47C2-D271-CA412182E368}"/>
                </a:ext>
              </a:extLst>
            </p:cNvPr>
            <p:cNvSpPr/>
            <p:nvPr/>
          </p:nvSpPr>
          <p:spPr>
            <a:xfrm>
              <a:off x="1193800" y="2166880"/>
              <a:ext cx="355600" cy="343571"/>
            </a:xfrm>
            <a:prstGeom prst="ellipse">
              <a:avLst/>
            </a:prstGeom>
            <a:solidFill>
              <a:srgbClr val="199C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７</a:t>
              </a:r>
            </a:p>
          </p:txBody>
        </p:sp>
      </p:grpSp>
    </p:spTree>
    <p:extLst>
      <p:ext uri="{BB962C8B-B14F-4D97-AF65-F5344CB8AC3E}">
        <p14:creationId xmlns:p14="http://schemas.microsoft.com/office/powerpoint/2010/main" val="30287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DC158-72E3-03BA-9D5A-BDAF584D8B14}"/>
              </a:ext>
            </a:extLst>
          </p:cNvPr>
          <p:cNvSpPr>
            <a:spLocks noGrp="1"/>
          </p:cNvSpPr>
          <p:nvPr>
            <p:ph type="title"/>
          </p:nvPr>
        </p:nvSpPr>
        <p:spPr/>
        <p:txBody>
          <a:bodyPr/>
          <a:lstStyle/>
          <a:p>
            <a:r>
              <a:rPr lang="ja-JP" altLang="en-US"/>
              <a:t>計算方法（推奨体重）</a:t>
            </a:r>
            <a:endParaRPr kumimoji="1" lang="ja-JP" altLang="en-US"/>
          </a:p>
        </p:txBody>
      </p:sp>
      <p:sp>
        <p:nvSpPr>
          <p:cNvPr id="4" name="正方形/長方形 3">
            <a:extLst>
              <a:ext uri="{FF2B5EF4-FFF2-40B4-BE49-F238E27FC236}">
                <a16:creationId xmlns:a16="http://schemas.microsoft.com/office/drawing/2014/main" id="{FD8471B4-92D6-99D8-B2AD-1E560B4C4DAD}"/>
              </a:ext>
            </a:extLst>
          </p:cNvPr>
          <p:cNvSpPr/>
          <p:nvPr/>
        </p:nvSpPr>
        <p:spPr>
          <a:xfrm>
            <a:off x="345585" y="901867"/>
            <a:ext cx="8725466" cy="923330"/>
          </a:xfrm>
          <a:prstGeom prst="rect">
            <a:avLst/>
          </a:prstGeom>
        </p:spPr>
        <p:txBody>
          <a:bodyPr wrap="none">
            <a:spAutoFit/>
          </a:bodyPr>
          <a:lstStyle/>
          <a:p>
            <a:r>
              <a:rPr lang="en-US" altLang="ja-JP" dirty="0"/>
              <a:t>※BMI</a:t>
            </a:r>
            <a:r>
              <a:rPr lang="ja-JP" altLang="en-US"/>
              <a:t>１８</a:t>
            </a:r>
            <a:r>
              <a:rPr lang="en-US" altLang="ja-JP" dirty="0"/>
              <a:t>.</a:t>
            </a:r>
            <a:r>
              <a:rPr lang="ja-JP" altLang="en-US"/>
              <a:t>５</a:t>
            </a:r>
            <a:r>
              <a:rPr lang="en-US" altLang="ja-JP" dirty="0"/>
              <a:t>〜</a:t>
            </a:r>
            <a:r>
              <a:rPr lang="ja-JP" altLang="en-US"/>
              <a:t>２５の人が対象</a:t>
            </a:r>
            <a:endParaRPr lang="en-US" altLang="ja-JP" dirty="0"/>
          </a:p>
          <a:p>
            <a:r>
              <a:rPr lang="en-US" altLang="ja-JP" dirty="0"/>
              <a:t>※</a:t>
            </a:r>
            <a:r>
              <a:rPr lang="ja-JP" altLang="en-US"/>
              <a:t>妊娠中の女性は除く</a:t>
            </a:r>
            <a:endParaRPr lang="en-US" altLang="ja-JP" dirty="0"/>
          </a:p>
          <a:p>
            <a:r>
              <a:rPr lang="en-US" altLang="ja-JP" dirty="0"/>
              <a:t>※</a:t>
            </a:r>
            <a:r>
              <a:rPr lang="ja-JP" altLang="en-US"/>
              <a:t>健康的な体を維持するために必要な栄養なのでトップアスリートは注意が必要</a:t>
            </a:r>
            <a:endParaRPr lang="en-US" altLang="ja-JP" dirty="0"/>
          </a:p>
        </p:txBody>
      </p:sp>
      <p:pic>
        <p:nvPicPr>
          <p:cNvPr id="6" name="図 5">
            <a:extLst>
              <a:ext uri="{FF2B5EF4-FFF2-40B4-BE49-F238E27FC236}">
                <a16:creationId xmlns:a16="http://schemas.microsoft.com/office/drawing/2014/main" id="{671BFB1A-8B0E-1701-2676-9E15DF4148C8}"/>
              </a:ext>
            </a:extLst>
          </p:cNvPr>
          <p:cNvPicPr>
            <a:picLocks noChangeAspect="1"/>
          </p:cNvPicPr>
          <p:nvPr/>
        </p:nvPicPr>
        <p:blipFill>
          <a:blip r:embed="rId2"/>
          <a:stretch>
            <a:fillRect/>
          </a:stretch>
        </p:blipFill>
        <p:spPr>
          <a:xfrm>
            <a:off x="345585" y="2213708"/>
            <a:ext cx="6146800" cy="1549400"/>
          </a:xfrm>
          <a:prstGeom prst="rect">
            <a:avLst/>
          </a:prstGeom>
        </p:spPr>
      </p:pic>
    </p:spTree>
    <p:extLst>
      <p:ext uri="{BB962C8B-B14F-4D97-AF65-F5344CB8AC3E}">
        <p14:creationId xmlns:p14="http://schemas.microsoft.com/office/powerpoint/2010/main" val="194347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811A20-B0CF-416E-09EE-D80FB3DC6236}"/>
              </a:ext>
            </a:extLst>
          </p:cNvPr>
          <p:cNvSpPr>
            <a:spLocks noGrp="1"/>
          </p:cNvSpPr>
          <p:nvPr>
            <p:ph type="title"/>
          </p:nvPr>
        </p:nvSpPr>
        <p:spPr/>
        <p:txBody>
          <a:bodyPr/>
          <a:lstStyle/>
          <a:p>
            <a:r>
              <a:rPr lang="ja-JP" altLang="en-US"/>
              <a:t>計算方法（推奨エネルギー）</a:t>
            </a:r>
            <a:endParaRPr kumimoji="1" lang="ja-JP" altLang="en-US"/>
          </a:p>
        </p:txBody>
      </p:sp>
      <p:pic>
        <p:nvPicPr>
          <p:cNvPr id="4" name="図 3">
            <a:extLst>
              <a:ext uri="{FF2B5EF4-FFF2-40B4-BE49-F238E27FC236}">
                <a16:creationId xmlns:a16="http://schemas.microsoft.com/office/drawing/2014/main" id="{6AE399E7-9EF1-C33B-F2C2-164287213812}"/>
              </a:ext>
            </a:extLst>
          </p:cNvPr>
          <p:cNvPicPr>
            <a:picLocks noChangeAspect="1"/>
          </p:cNvPicPr>
          <p:nvPr/>
        </p:nvPicPr>
        <p:blipFill>
          <a:blip r:embed="rId2"/>
          <a:stretch>
            <a:fillRect/>
          </a:stretch>
        </p:blipFill>
        <p:spPr>
          <a:xfrm>
            <a:off x="335335" y="883628"/>
            <a:ext cx="5365378" cy="5717929"/>
          </a:xfrm>
          <a:prstGeom prst="rect">
            <a:avLst/>
          </a:prstGeom>
        </p:spPr>
      </p:pic>
      <p:pic>
        <p:nvPicPr>
          <p:cNvPr id="5" name="図 4">
            <a:extLst>
              <a:ext uri="{FF2B5EF4-FFF2-40B4-BE49-F238E27FC236}">
                <a16:creationId xmlns:a16="http://schemas.microsoft.com/office/drawing/2014/main" id="{1DF0B40F-C6BB-7301-82D5-1E8860B9D283}"/>
              </a:ext>
            </a:extLst>
          </p:cNvPr>
          <p:cNvPicPr>
            <a:picLocks noChangeAspect="1"/>
          </p:cNvPicPr>
          <p:nvPr/>
        </p:nvPicPr>
        <p:blipFill>
          <a:blip r:embed="rId3"/>
          <a:stretch>
            <a:fillRect/>
          </a:stretch>
        </p:blipFill>
        <p:spPr>
          <a:xfrm>
            <a:off x="6286011" y="3743336"/>
            <a:ext cx="3913066" cy="3058261"/>
          </a:xfrm>
          <a:prstGeom prst="rect">
            <a:avLst/>
          </a:prstGeom>
        </p:spPr>
      </p:pic>
      <p:pic>
        <p:nvPicPr>
          <p:cNvPr id="6" name="図 5">
            <a:extLst>
              <a:ext uri="{FF2B5EF4-FFF2-40B4-BE49-F238E27FC236}">
                <a16:creationId xmlns:a16="http://schemas.microsoft.com/office/drawing/2014/main" id="{023CB4C1-CF35-F459-E093-51CC3A9D5208}"/>
              </a:ext>
            </a:extLst>
          </p:cNvPr>
          <p:cNvPicPr>
            <a:picLocks noChangeAspect="1"/>
          </p:cNvPicPr>
          <p:nvPr/>
        </p:nvPicPr>
        <p:blipFill>
          <a:blip r:embed="rId4"/>
          <a:stretch>
            <a:fillRect/>
          </a:stretch>
        </p:blipFill>
        <p:spPr>
          <a:xfrm>
            <a:off x="6286011" y="883628"/>
            <a:ext cx="4159251" cy="2810727"/>
          </a:xfrm>
          <a:prstGeom prst="rect">
            <a:avLst/>
          </a:prstGeom>
        </p:spPr>
      </p:pic>
    </p:spTree>
    <p:extLst>
      <p:ext uri="{BB962C8B-B14F-4D97-AF65-F5344CB8AC3E}">
        <p14:creationId xmlns:p14="http://schemas.microsoft.com/office/powerpoint/2010/main" val="180084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A7D7E-ABC1-F326-57D9-7F555621712D}"/>
              </a:ext>
            </a:extLst>
          </p:cNvPr>
          <p:cNvSpPr>
            <a:spLocks noGrp="1"/>
          </p:cNvSpPr>
          <p:nvPr>
            <p:ph type="title"/>
          </p:nvPr>
        </p:nvSpPr>
        <p:spPr/>
        <p:txBody>
          <a:bodyPr/>
          <a:lstStyle/>
          <a:p>
            <a:r>
              <a:rPr kumimoji="1" lang="ja-JP" altLang="en-US"/>
              <a:t>計算方法（</a:t>
            </a:r>
            <a:r>
              <a:rPr kumimoji="1" lang="en-US" altLang="ja-JP" dirty="0"/>
              <a:t>PFC</a:t>
            </a:r>
            <a:r>
              <a:rPr kumimoji="1" lang="ja-JP" altLang="en-US"/>
              <a:t>バランス）</a:t>
            </a:r>
          </a:p>
        </p:txBody>
      </p:sp>
      <p:sp>
        <p:nvSpPr>
          <p:cNvPr id="3" name="テキスト ボックス 2">
            <a:extLst>
              <a:ext uri="{FF2B5EF4-FFF2-40B4-BE49-F238E27FC236}">
                <a16:creationId xmlns:a16="http://schemas.microsoft.com/office/drawing/2014/main" id="{A4BA8A48-0AB2-5C59-7FBE-6E3224C141D6}"/>
              </a:ext>
            </a:extLst>
          </p:cNvPr>
          <p:cNvSpPr txBox="1"/>
          <p:nvPr/>
        </p:nvSpPr>
        <p:spPr>
          <a:xfrm>
            <a:off x="121022" y="1080657"/>
            <a:ext cx="4503156" cy="923330"/>
          </a:xfrm>
          <a:prstGeom prst="rect">
            <a:avLst/>
          </a:prstGeom>
          <a:noFill/>
        </p:spPr>
        <p:txBody>
          <a:bodyPr wrap="none" rtlCol="0">
            <a:spAutoFit/>
          </a:bodyPr>
          <a:lstStyle/>
          <a:p>
            <a:r>
              <a:rPr kumimoji="1" lang="en-US" altLang="ja-JP" dirty="0"/>
              <a:t>PFC</a:t>
            </a:r>
            <a:r>
              <a:rPr lang="ja-JP" altLang="en-US"/>
              <a:t>バランス</a:t>
            </a:r>
            <a:r>
              <a:rPr kumimoji="1" lang="ja-JP" altLang="en-US"/>
              <a:t>：</a:t>
            </a:r>
            <a:endParaRPr kumimoji="1" lang="en-US" altLang="ja-JP" dirty="0"/>
          </a:p>
          <a:p>
            <a:r>
              <a:rPr kumimoji="1" lang="ja-JP" altLang="en-US"/>
              <a:t>タンパク質（</a:t>
            </a:r>
            <a:r>
              <a:rPr lang="en-US" altLang="ja-JP" dirty="0" err="1"/>
              <a:t>P</a:t>
            </a:r>
            <a:r>
              <a:rPr kumimoji="1" lang="en-US" altLang="ja-JP" dirty="0" err="1"/>
              <a:t>rotain</a:t>
            </a:r>
            <a:r>
              <a:rPr kumimoji="1" lang="ja-JP" altLang="en-US"/>
              <a:t>）</a:t>
            </a:r>
            <a:r>
              <a:rPr lang="ja-JP" altLang="en-US"/>
              <a:t>、脂質（</a:t>
            </a:r>
            <a:r>
              <a:rPr lang="en-US" altLang="ja-JP" dirty="0"/>
              <a:t>Fat</a:t>
            </a:r>
            <a:r>
              <a:rPr lang="ja-JP" altLang="en-US"/>
              <a:t>）、</a:t>
            </a:r>
            <a:endParaRPr lang="en-US" altLang="ja-JP" dirty="0"/>
          </a:p>
          <a:p>
            <a:r>
              <a:rPr lang="ja-JP" altLang="en-US"/>
              <a:t>炭水化物（</a:t>
            </a:r>
            <a:r>
              <a:rPr lang="en-US" altLang="ja-JP" dirty="0"/>
              <a:t>Carbohydrate</a:t>
            </a:r>
            <a:r>
              <a:rPr lang="ja-JP" altLang="en-US"/>
              <a:t>）、のパランス。</a:t>
            </a:r>
            <a:endParaRPr lang="en-US" altLang="ja-JP" dirty="0"/>
          </a:p>
        </p:txBody>
      </p:sp>
      <p:pic>
        <p:nvPicPr>
          <p:cNvPr id="4" name="図 3">
            <a:extLst>
              <a:ext uri="{FF2B5EF4-FFF2-40B4-BE49-F238E27FC236}">
                <a16:creationId xmlns:a16="http://schemas.microsoft.com/office/drawing/2014/main" id="{0E2E642E-303E-E2AD-2BDC-F7EA7ED2739C}"/>
              </a:ext>
            </a:extLst>
          </p:cNvPr>
          <p:cNvPicPr>
            <a:picLocks noChangeAspect="1"/>
          </p:cNvPicPr>
          <p:nvPr/>
        </p:nvPicPr>
        <p:blipFill>
          <a:blip r:embed="rId2"/>
          <a:stretch>
            <a:fillRect/>
          </a:stretch>
        </p:blipFill>
        <p:spPr>
          <a:xfrm>
            <a:off x="6951783" y="768729"/>
            <a:ext cx="4355123" cy="5942630"/>
          </a:xfrm>
          <a:prstGeom prst="rect">
            <a:avLst/>
          </a:prstGeom>
        </p:spPr>
      </p:pic>
      <p:pic>
        <p:nvPicPr>
          <p:cNvPr id="6" name="図 5">
            <a:extLst>
              <a:ext uri="{FF2B5EF4-FFF2-40B4-BE49-F238E27FC236}">
                <a16:creationId xmlns:a16="http://schemas.microsoft.com/office/drawing/2014/main" id="{0A2508BF-6517-58A6-D6CA-B8B9178BB2B5}"/>
              </a:ext>
            </a:extLst>
          </p:cNvPr>
          <p:cNvPicPr>
            <a:picLocks noChangeAspect="1"/>
          </p:cNvPicPr>
          <p:nvPr/>
        </p:nvPicPr>
        <p:blipFill>
          <a:blip r:embed="rId3"/>
          <a:stretch>
            <a:fillRect/>
          </a:stretch>
        </p:blipFill>
        <p:spPr>
          <a:xfrm>
            <a:off x="121022" y="2146194"/>
            <a:ext cx="6210300" cy="3187700"/>
          </a:xfrm>
          <a:prstGeom prst="rect">
            <a:avLst/>
          </a:prstGeom>
        </p:spPr>
      </p:pic>
    </p:spTree>
    <p:extLst>
      <p:ext uri="{BB962C8B-B14F-4D97-AF65-F5344CB8AC3E}">
        <p14:creationId xmlns:p14="http://schemas.microsoft.com/office/powerpoint/2010/main" val="4178899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B44BE-7373-8B1E-C9B1-47C787E87AE3}"/>
              </a:ext>
            </a:extLst>
          </p:cNvPr>
          <p:cNvSpPr>
            <a:spLocks noGrp="1"/>
          </p:cNvSpPr>
          <p:nvPr>
            <p:ph type="title"/>
          </p:nvPr>
        </p:nvSpPr>
        <p:spPr/>
        <p:txBody>
          <a:bodyPr/>
          <a:lstStyle/>
          <a:p>
            <a:r>
              <a:rPr lang="ja-JP" altLang="en-US"/>
              <a:t>計算方法（アラート）</a:t>
            </a:r>
            <a:endParaRPr kumimoji="1" lang="ja-JP" altLang="en-US"/>
          </a:p>
        </p:txBody>
      </p:sp>
      <p:pic>
        <p:nvPicPr>
          <p:cNvPr id="4" name="図 3">
            <a:extLst>
              <a:ext uri="{FF2B5EF4-FFF2-40B4-BE49-F238E27FC236}">
                <a16:creationId xmlns:a16="http://schemas.microsoft.com/office/drawing/2014/main" id="{1B184A77-D8F1-FC7E-6952-72B82EFC7281}"/>
              </a:ext>
            </a:extLst>
          </p:cNvPr>
          <p:cNvPicPr>
            <a:picLocks noChangeAspect="1"/>
          </p:cNvPicPr>
          <p:nvPr/>
        </p:nvPicPr>
        <p:blipFill>
          <a:blip r:embed="rId2"/>
          <a:stretch>
            <a:fillRect/>
          </a:stretch>
        </p:blipFill>
        <p:spPr>
          <a:xfrm>
            <a:off x="641350" y="1259742"/>
            <a:ext cx="6337300" cy="2755900"/>
          </a:xfrm>
          <a:prstGeom prst="rect">
            <a:avLst/>
          </a:prstGeom>
        </p:spPr>
      </p:pic>
      <p:pic>
        <p:nvPicPr>
          <p:cNvPr id="5" name="図 4">
            <a:extLst>
              <a:ext uri="{FF2B5EF4-FFF2-40B4-BE49-F238E27FC236}">
                <a16:creationId xmlns:a16="http://schemas.microsoft.com/office/drawing/2014/main" id="{021FF03D-86A2-873A-325D-73BA0B8717CF}"/>
              </a:ext>
            </a:extLst>
          </p:cNvPr>
          <p:cNvPicPr>
            <a:picLocks noChangeAspect="1"/>
          </p:cNvPicPr>
          <p:nvPr/>
        </p:nvPicPr>
        <p:blipFill>
          <a:blip r:embed="rId3"/>
          <a:stretch>
            <a:fillRect/>
          </a:stretch>
        </p:blipFill>
        <p:spPr>
          <a:xfrm>
            <a:off x="7453435" y="941420"/>
            <a:ext cx="4333647" cy="5653143"/>
          </a:xfrm>
          <a:prstGeom prst="rect">
            <a:avLst/>
          </a:prstGeom>
        </p:spPr>
      </p:pic>
      <p:pic>
        <p:nvPicPr>
          <p:cNvPr id="7" name="図 6">
            <a:extLst>
              <a:ext uri="{FF2B5EF4-FFF2-40B4-BE49-F238E27FC236}">
                <a16:creationId xmlns:a16="http://schemas.microsoft.com/office/drawing/2014/main" id="{58DCEB01-B5ED-F563-C03E-CDF141963442}"/>
              </a:ext>
            </a:extLst>
          </p:cNvPr>
          <p:cNvPicPr>
            <a:picLocks noChangeAspect="1"/>
          </p:cNvPicPr>
          <p:nvPr/>
        </p:nvPicPr>
        <p:blipFill>
          <a:blip r:embed="rId4"/>
          <a:stretch>
            <a:fillRect/>
          </a:stretch>
        </p:blipFill>
        <p:spPr>
          <a:xfrm>
            <a:off x="656492" y="4559410"/>
            <a:ext cx="6108700" cy="635000"/>
          </a:xfrm>
          <a:prstGeom prst="rect">
            <a:avLst/>
          </a:prstGeom>
        </p:spPr>
      </p:pic>
    </p:spTree>
    <p:extLst>
      <p:ext uri="{BB962C8B-B14F-4D97-AF65-F5344CB8AC3E}">
        <p14:creationId xmlns:p14="http://schemas.microsoft.com/office/powerpoint/2010/main" val="243656473"/>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1160</Words>
  <Application>Microsoft Macintosh PowerPoint</Application>
  <PresentationFormat>ワイド画面</PresentationFormat>
  <Paragraphs>192</Paragraphs>
  <Slides>18</Slides>
  <Notes>4</Notes>
  <HiddenSlides>4</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HGｺﾞｼｯｸM</vt:lpstr>
      <vt:lpstr>游ゴシック</vt:lpstr>
      <vt:lpstr>Arial</vt:lpstr>
      <vt:lpstr>Corbel</vt:lpstr>
      <vt:lpstr>デザインの設定</vt:lpstr>
      <vt:lpstr>発表の流れ</vt:lpstr>
      <vt:lpstr>作成背景</vt:lpstr>
      <vt:lpstr>現状、ターゲット</vt:lpstr>
      <vt:lpstr>作成目的</vt:lpstr>
      <vt:lpstr>システム概要</vt:lpstr>
      <vt:lpstr>計算方法（推奨体重）</vt:lpstr>
      <vt:lpstr>計算方法（推奨エネルギー）</vt:lpstr>
      <vt:lpstr>計算方法（PFCバランス）</vt:lpstr>
      <vt:lpstr>計算方法（アラート）</vt:lpstr>
      <vt:lpstr>機能一覧</vt:lpstr>
      <vt:lpstr>デモの流れ</vt:lpstr>
      <vt:lpstr>作成スケジュール</vt:lpstr>
      <vt:lpstr>自己評価</vt:lpstr>
      <vt:lpstr>今後の課題</vt:lpstr>
      <vt:lpstr>背景</vt:lpstr>
      <vt:lpstr>目的</vt:lpstr>
      <vt:lpstr>計算方法（エネルギー[kcal]）</vt:lpstr>
      <vt:lpstr>計算方法（エネルギー[kcal]）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背景</dc:title>
  <dc:creator>FUKUDA Takuma</dc:creator>
  <cp:lastModifiedBy>FUKUDA Takuma</cp:lastModifiedBy>
  <cp:revision>15</cp:revision>
  <dcterms:created xsi:type="dcterms:W3CDTF">2022-05-13T00:08:27Z</dcterms:created>
  <dcterms:modified xsi:type="dcterms:W3CDTF">2022-06-20T10:51:16Z</dcterms:modified>
</cp:coreProperties>
</file>